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71" r:id="rId3"/>
    <p:sldId id="257" r:id="rId4"/>
    <p:sldId id="265" r:id="rId5"/>
    <p:sldId id="273" r:id="rId6"/>
    <p:sldId id="274" r:id="rId7"/>
    <p:sldId id="275" r:id="rId8"/>
    <p:sldId id="276" r:id="rId9"/>
    <p:sldId id="323" r:id="rId10"/>
    <p:sldId id="306" r:id="rId11"/>
    <p:sldId id="277" r:id="rId12"/>
    <p:sldId id="279" r:id="rId13"/>
    <p:sldId id="280" r:id="rId14"/>
    <p:sldId id="281" r:id="rId15"/>
    <p:sldId id="259" r:id="rId16"/>
    <p:sldId id="260" r:id="rId17"/>
    <p:sldId id="317" r:id="rId18"/>
    <p:sldId id="307" r:id="rId19"/>
    <p:sldId id="308" r:id="rId20"/>
    <p:sldId id="309" r:id="rId21"/>
    <p:sldId id="310" r:id="rId22"/>
    <p:sldId id="311" r:id="rId23"/>
    <p:sldId id="313" r:id="rId24"/>
    <p:sldId id="264" r:id="rId25"/>
    <p:sldId id="289" r:id="rId26"/>
    <p:sldId id="290" r:id="rId27"/>
    <p:sldId id="292" r:id="rId28"/>
    <p:sldId id="293" r:id="rId29"/>
    <p:sldId id="266" r:id="rId30"/>
    <p:sldId id="262" r:id="rId31"/>
    <p:sldId id="303" r:id="rId32"/>
    <p:sldId id="297" r:id="rId33"/>
    <p:sldId id="298" r:id="rId34"/>
    <p:sldId id="299" r:id="rId35"/>
    <p:sldId id="304" r:id="rId36"/>
    <p:sldId id="300" r:id="rId37"/>
    <p:sldId id="305" r:id="rId38"/>
    <p:sldId id="301" r:id="rId39"/>
    <p:sldId id="267" r:id="rId40"/>
    <p:sldId id="302" r:id="rId41"/>
    <p:sldId id="270" r:id="rId42"/>
  </p:sldIdLst>
  <p:sldSz cx="9144000" cy="5143500" type="screen16x9"/>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366"/>
    <a:srgbClr val="9BBCFF"/>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107" d="100"/>
          <a:sy n="107" d="100"/>
        </p:scale>
        <p:origin x="-667" y="-72"/>
      </p:cViewPr>
      <p:guideLst>
        <p:guide orient="horz" pos="1620"/>
        <p:guide pos="2880"/>
      </p:guideLst>
    </p:cSldViewPr>
  </p:slideViewPr>
  <p:notesTextViewPr>
    <p:cViewPr>
      <p:scale>
        <a:sx n="1" d="1"/>
        <a:sy n="1" d="1"/>
      </p:scale>
      <p:origin x="0" y="0"/>
    </p:cViewPr>
  </p:notesTextViewPr>
  <p:notesViewPr>
    <p:cSldViewPr snapToGrid="0">
      <p:cViewPr varScale="1">
        <p:scale>
          <a:sx n="64" d="100"/>
          <a:sy n="64" d="100"/>
        </p:scale>
        <p:origin x="-3144" y="-72"/>
      </p:cViewPr>
      <p:guideLst>
        <p:guide orient="horz" pos="2229"/>
        <p:guide pos="294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CA" dirty="0"/>
          </a:p>
        </p:txBody>
      </p:sp>
      <p:sp>
        <p:nvSpPr>
          <p:cNvPr id="3" name="Date Placeholder 2"/>
          <p:cNvSpPr>
            <a:spLocks noGrp="1"/>
          </p:cNvSpPr>
          <p:nvPr>
            <p:ph type="dt" sz="quarter" idx="1"/>
          </p:nvPr>
        </p:nvSpPr>
        <p:spPr>
          <a:xfrm>
            <a:off x="5303576" y="0"/>
            <a:ext cx="4057333" cy="353854"/>
          </a:xfrm>
          <a:prstGeom prst="rect">
            <a:avLst/>
          </a:prstGeom>
        </p:spPr>
        <p:txBody>
          <a:bodyPr vert="horz" lIns="93936" tIns="46968" rIns="93936" bIns="46968" rtlCol="0"/>
          <a:lstStyle>
            <a:lvl1pPr algn="r">
              <a:defRPr sz="1200"/>
            </a:lvl1pPr>
          </a:lstStyle>
          <a:p>
            <a:fld id="{935E328D-30FE-4011-91D4-ECFBD28385CF}" type="datetimeFigureOut">
              <a:rPr lang="en-CA" smtClean="0"/>
              <a:t>2019-08-15</a:t>
            </a:fld>
            <a:endParaRPr lang="en-CA" dirty="0"/>
          </a:p>
        </p:txBody>
      </p:sp>
      <p:sp>
        <p:nvSpPr>
          <p:cNvPr id="4" name="Footer Placeholder 3"/>
          <p:cNvSpPr>
            <a:spLocks noGrp="1"/>
          </p:cNvSpPr>
          <p:nvPr>
            <p:ph type="ftr" sz="quarter" idx="2"/>
          </p:nvPr>
        </p:nvSpPr>
        <p:spPr>
          <a:xfrm>
            <a:off x="0" y="6721993"/>
            <a:ext cx="4057333" cy="353854"/>
          </a:xfrm>
          <a:prstGeom prst="rect">
            <a:avLst/>
          </a:prstGeom>
        </p:spPr>
        <p:txBody>
          <a:bodyPr vert="horz" lIns="93936" tIns="46968" rIns="93936" bIns="46968" rtlCol="0" anchor="b"/>
          <a:lstStyle>
            <a:lvl1pPr algn="l">
              <a:defRPr sz="1200"/>
            </a:lvl1pPr>
          </a:lstStyle>
          <a:p>
            <a:endParaRPr lang="en-CA" dirty="0"/>
          </a:p>
        </p:txBody>
      </p:sp>
      <p:sp>
        <p:nvSpPr>
          <p:cNvPr id="5" name="Slide Number Placeholder 4"/>
          <p:cNvSpPr>
            <a:spLocks noGrp="1"/>
          </p:cNvSpPr>
          <p:nvPr>
            <p:ph type="sldNum" sz="quarter" idx="3"/>
          </p:nvPr>
        </p:nvSpPr>
        <p:spPr>
          <a:xfrm>
            <a:off x="5303576" y="6721993"/>
            <a:ext cx="4057333" cy="353854"/>
          </a:xfrm>
          <a:prstGeom prst="rect">
            <a:avLst/>
          </a:prstGeom>
        </p:spPr>
        <p:txBody>
          <a:bodyPr vert="horz" lIns="93936" tIns="46968" rIns="93936" bIns="46968" rtlCol="0" anchor="b"/>
          <a:lstStyle>
            <a:lvl1pPr algn="r">
              <a:defRPr sz="1200"/>
            </a:lvl1pPr>
          </a:lstStyle>
          <a:p>
            <a:fld id="{AD841A2F-E94D-4E80-B6F2-1009267E6DB6}" type="slidenum">
              <a:rPr lang="en-CA" smtClean="0"/>
              <a:t>‹#›</a:t>
            </a:fld>
            <a:endParaRPr lang="en-CA" dirty="0"/>
          </a:p>
        </p:txBody>
      </p:sp>
    </p:spTree>
    <p:extLst>
      <p:ext uri="{BB962C8B-B14F-4D97-AF65-F5344CB8AC3E}">
        <p14:creationId xmlns:p14="http://schemas.microsoft.com/office/powerpoint/2010/main" val="1605776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57333" cy="353854"/>
          </a:xfrm>
          <a:prstGeom prst="rect">
            <a:avLst/>
          </a:prstGeom>
        </p:spPr>
        <p:txBody>
          <a:bodyPr vert="horz" lIns="93936" tIns="46968" rIns="93936" bIns="46968" rtlCol="0"/>
          <a:lstStyle>
            <a:lvl1pPr algn="l">
              <a:defRPr sz="1200"/>
            </a:lvl1pPr>
          </a:lstStyle>
          <a:p>
            <a:endParaRPr lang="en-CA" dirty="0"/>
          </a:p>
        </p:txBody>
      </p:sp>
      <p:sp>
        <p:nvSpPr>
          <p:cNvPr id="3" name="Date Placeholder 2"/>
          <p:cNvSpPr>
            <a:spLocks noGrp="1"/>
          </p:cNvSpPr>
          <p:nvPr>
            <p:ph type="dt" idx="1"/>
          </p:nvPr>
        </p:nvSpPr>
        <p:spPr>
          <a:xfrm>
            <a:off x="5303576" y="0"/>
            <a:ext cx="4057333" cy="353854"/>
          </a:xfrm>
          <a:prstGeom prst="rect">
            <a:avLst/>
          </a:prstGeom>
        </p:spPr>
        <p:txBody>
          <a:bodyPr vert="horz" lIns="93936" tIns="46968" rIns="93936" bIns="46968" rtlCol="0"/>
          <a:lstStyle>
            <a:lvl1pPr algn="r">
              <a:defRPr sz="1200"/>
            </a:lvl1pPr>
          </a:lstStyle>
          <a:p>
            <a:fld id="{4391B57E-61DE-4663-A75F-72E7A9085551}" type="datetimeFigureOut">
              <a:rPr lang="en-CA" smtClean="0"/>
              <a:t>2019-08-15</a:t>
            </a:fld>
            <a:endParaRPr lang="en-CA" dirty="0"/>
          </a:p>
        </p:txBody>
      </p:sp>
      <p:sp>
        <p:nvSpPr>
          <p:cNvPr id="4" name="Slide Image Placeholder 3"/>
          <p:cNvSpPr>
            <a:spLocks noGrp="1" noRot="1" noChangeAspect="1"/>
          </p:cNvSpPr>
          <p:nvPr>
            <p:ph type="sldImg" idx="2"/>
          </p:nvPr>
        </p:nvSpPr>
        <p:spPr>
          <a:xfrm>
            <a:off x="2324100" y="530225"/>
            <a:ext cx="4716463" cy="2654300"/>
          </a:xfrm>
          <a:prstGeom prst="rect">
            <a:avLst/>
          </a:prstGeom>
          <a:noFill/>
          <a:ln w="12700">
            <a:solidFill>
              <a:prstClr val="black"/>
            </a:solidFill>
          </a:ln>
        </p:spPr>
        <p:txBody>
          <a:bodyPr vert="horz" lIns="93936" tIns="46968" rIns="93936" bIns="46968" rtlCol="0" anchor="ctr"/>
          <a:lstStyle/>
          <a:p>
            <a:endParaRPr lang="en-CA" dirty="0"/>
          </a:p>
        </p:txBody>
      </p:sp>
      <p:sp>
        <p:nvSpPr>
          <p:cNvPr id="5" name="Notes Placeholder 4"/>
          <p:cNvSpPr>
            <a:spLocks noGrp="1"/>
          </p:cNvSpPr>
          <p:nvPr>
            <p:ph type="body" sz="quarter" idx="3"/>
          </p:nvPr>
        </p:nvSpPr>
        <p:spPr>
          <a:xfrm>
            <a:off x="936308" y="3361611"/>
            <a:ext cx="7490460" cy="31846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721993"/>
            <a:ext cx="4057333" cy="353854"/>
          </a:xfrm>
          <a:prstGeom prst="rect">
            <a:avLst/>
          </a:prstGeom>
        </p:spPr>
        <p:txBody>
          <a:bodyPr vert="horz" lIns="93936" tIns="46968" rIns="93936" bIns="46968" rtlCol="0" anchor="b"/>
          <a:lstStyle>
            <a:lvl1pPr algn="l">
              <a:defRPr sz="1200"/>
            </a:lvl1pPr>
          </a:lstStyle>
          <a:p>
            <a:endParaRPr lang="en-CA" dirty="0"/>
          </a:p>
        </p:txBody>
      </p:sp>
      <p:sp>
        <p:nvSpPr>
          <p:cNvPr id="7" name="Slide Number Placeholder 6"/>
          <p:cNvSpPr>
            <a:spLocks noGrp="1"/>
          </p:cNvSpPr>
          <p:nvPr>
            <p:ph type="sldNum" sz="quarter" idx="5"/>
          </p:nvPr>
        </p:nvSpPr>
        <p:spPr>
          <a:xfrm>
            <a:off x="5303576" y="6721993"/>
            <a:ext cx="4057333" cy="353854"/>
          </a:xfrm>
          <a:prstGeom prst="rect">
            <a:avLst/>
          </a:prstGeom>
        </p:spPr>
        <p:txBody>
          <a:bodyPr vert="horz" lIns="93936" tIns="46968" rIns="93936" bIns="46968" rtlCol="0" anchor="b"/>
          <a:lstStyle>
            <a:lvl1pPr algn="r">
              <a:defRPr sz="1200"/>
            </a:lvl1pPr>
          </a:lstStyle>
          <a:p>
            <a:fld id="{DF94FA94-9820-4580-8F18-3A41D582FFF7}" type="slidenum">
              <a:rPr lang="en-CA" smtClean="0"/>
              <a:t>‹#›</a:t>
            </a:fld>
            <a:endParaRPr lang="en-CA" dirty="0"/>
          </a:p>
        </p:txBody>
      </p:sp>
    </p:spTree>
    <p:extLst>
      <p:ext uri="{BB962C8B-B14F-4D97-AF65-F5344CB8AC3E}">
        <p14:creationId xmlns:p14="http://schemas.microsoft.com/office/powerpoint/2010/main" val="116923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2</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4</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15</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17</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24</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29</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39</a:t>
            </a:fld>
            <a:endParaRPr lang="en-CA" dirty="0"/>
          </a:p>
        </p:txBody>
      </p:sp>
    </p:spTree>
    <p:extLst>
      <p:ext uri="{BB962C8B-B14F-4D97-AF65-F5344CB8AC3E}">
        <p14:creationId xmlns:p14="http://schemas.microsoft.com/office/powerpoint/2010/main" val="3949707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F94FA94-9820-4580-8F18-3A41D582FFF7}" type="slidenum">
              <a:rPr lang="en-CA" smtClean="0"/>
              <a:t>41</a:t>
            </a:fld>
            <a:endParaRPr lang="en-CA" dirty="0"/>
          </a:p>
        </p:txBody>
      </p:sp>
    </p:spTree>
    <p:extLst>
      <p:ext uri="{BB962C8B-B14F-4D97-AF65-F5344CB8AC3E}">
        <p14:creationId xmlns:p14="http://schemas.microsoft.com/office/powerpoint/2010/main" val="3949707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3886200" cy="1102519"/>
          </a:xfrm>
        </p:spPr>
        <p:txBody>
          <a:bodyPr>
            <a:normAutofit/>
          </a:bodyPr>
          <a:lstStyle>
            <a:lvl1pPr algn="r">
              <a:defRPr sz="2800" b="1">
                <a:latin typeface="+mj-lt"/>
                <a:cs typeface="Times New Roman" pitchFamily="18"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96990" y="2914650"/>
            <a:ext cx="3875012" cy="1314450"/>
          </a:xfrm>
        </p:spPr>
        <p:txBody>
          <a:bodyPr>
            <a:normAutofit/>
          </a:bodyPr>
          <a:lstStyle>
            <a:lvl1pPr marL="0" indent="0" algn="r">
              <a:buNone/>
              <a:defRPr sz="2400">
                <a:solidFill>
                  <a:schemeClr val="tx1">
                    <a:tint val="75000"/>
                  </a:schemeClr>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lvl1pPr>
              <a:defRPr/>
            </a:lvl1pPr>
          </a:lstStyle>
          <a:p>
            <a:r>
              <a:rPr lang="en-US" smtClean="0"/>
              <a:t>2019-08-11</a:t>
            </a:r>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a:t>
            </a:fld>
            <a:endParaRPr lang="en-CA" dirty="0"/>
          </a:p>
        </p:txBody>
      </p:sp>
      <p:sp>
        <p:nvSpPr>
          <p:cNvPr id="7" name="TextBox 6"/>
          <p:cNvSpPr txBox="1"/>
          <p:nvPr userDrawn="1"/>
        </p:nvSpPr>
        <p:spPr>
          <a:xfrm>
            <a:off x="1285278" y="259426"/>
            <a:ext cx="2550698" cy="754053"/>
          </a:xfrm>
          <a:prstGeom prst="rect">
            <a:avLst/>
          </a:prstGeom>
          <a:noFill/>
        </p:spPr>
        <p:txBody>
          <a:bodyPr wrap="none" rtlCol="0">
            <a:spAutoFit/>
          </a:bodyPr>
          <a:lstStyle/>
          <a:p>
            <a:r>
              <a:rPr lang="en-CA" sz="2300" b="1" dirty="0" smtClean="0">
                <a:solidFill>
                  <a:srgbClr val="002366"/>
                </a:solidFill>
                <a:latin typeface="Times New Roman" pitchFamily="18" charset="0"/>
                <a:cs typeface="Times New Roman" pitchFamily="18" charset="0"/>
              </a:rPr>
              <a:t>St. Clement Parish</a:t>
            </a:r>
          </a:p>
          <a:p>
            <a:endParaRPr lang="en-CA" sz="700" dirty="0" smtClean="0">
              <a:solidFill>
                <a:srgbClr val="002366"/>
              </a:solidFill>
              <a:latin typeface="Times New Roman" pitchFamily="18" charset="0"/>
              <a:cs typeface="Times New Roman" pitchFamily="18" charset="0"/>
            </a:endParaRPr>
          </a:p>
          <a:p>
            <a:r>
              <a:rPr lang="en-CA" sz="1200" dirty="0" smtClean="0">
                <a:solidFill>
                  <a:srgbClr val="002366"/>
                </a:solidFill>
                <a:latin typeface="Times New Roman" pitchFamily="18" charset="0"/>
                <a:cs typeface="Times New Roman" pitchFamily="18" charset="0"/>
              </a:rPr>
              <a:t>at</a:t>
            </a:r>
            <a:r>
              <a:rPr lang="en-CA" sz="1200" baseline="0" dirty="0" smtClean="0">
                <a:solidFill>
                  <a:srgbClr val="002366"/>
                </a:solidFill>
                <a:latin typeface="Times New Roman" pitchFamily="18" charset="0"/>
                <a:cs typeface="Times New Roman" pitchFamily="18" charset="0"/>
              </a:rPr>
              <a:t> Saint Anne Church</a:t>
            </a:r>
            <a:endParaRPr lang="en-CA" sz="2000" dirty="0">
              <a:solidFill>
                <a:srgbClr val="002366"/>
              </a:solidFill>
              <a:latin typeface="Times New Roman" pitchFamily="18" charset="0"/>
              <a:cs typeface="Times New Roman" pitchFamily="18" charset="0"/>
            </a:endParaRPr>
          </a:p>
        </p:txBody>
      </p:sp>
      <p:pic>
        <p:nvPicPr>
          <p:cNvPr id="11" name="Picture 2" descr="http://stclement-ottawa.org/wp-content/themes/StClemen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2889" y="221062"/>
            <a:ext cx="981075" cy="11430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5047284" y="258369"/>
            <a:ext cx="2726580" cy="738664"/>
          </a:xfrm>
          <a:prstGeom prst="rect">
            <a:avLst/>
          </a:prstGeom>
          <a:noFill/>
        </p:spPr>
        <p:txBody>
          <a:bodyPr wrap="none" rtlCol="0">
            <a:spAutoFit/>
          </a:bodyPr>
          <a:lstStyle/>
          <a:p>
            <a:pPr algn="r"/>
            <a:r>
              <a:rPr lang="en-CA" sz="2300" b="1" dirty="0" smtClean="0">
                <a:solidFill>
                  <a:srgbClr val="002366"/>
                </a:solidFill>
                <a:latin typeface="Times New Roman" pitchFamily="18" charset="0"/>
                <a:cs typeface="Times New Roman" pitchFamily="18" charset="0"/>
              </a:rPr>
              <a:t>Paroisse St-Clément</a:t>
            </a:r>
          </a:p>
          <a:p>
            <a:pPr algn="r"/>
            <a:endParaRPr lang="en-CA" sz="700" dirty="0" smtClean="0">
              <a:solidFill>
                <a:srgbClr val="002366"/>
              </a:solidFill>
              <a:latin typeface="Times New Roman" pitchFamily="18" charset="0"/>
              <a:cs typeface="Times New Roman" pitchFamily="18" charset="0"/>
            </a:endParaRPr>
          </a:p>
          <a:p>
            <a:pPr algn="r"/>
            <a:r>
              <a:rPr lang="en-CA" sz="1200" baseline="0" dirty="0" smtClean="0">
                <a:solidFill>
                  <a:srgbClr val="002366"/>
                </a:solidFill>
                <a:latin typeface="Times New Roman" pitchFamily="18" charset="0"/>
                <a:cs typeface="Times New Roman" pitchFamily="18" charset="0"/>
              </a:rPr>
              <a:t>à l’église Sainte-Anne</a:t>
            </a:r>
            <a:endParaRPr lang="en-CA" sz="2000" dirty="0">
              <a:solidFill>
                <a:srgbClr val="002366"/>
              </a:solidFill>
              <a:latin typeface="Times New Roman" pitchFamily="18" charset="0"/>
              <a:cs typeface="Times New Roman" pitchFamily="18" charset="0"/>
            </a:endParaRPr>
          </a:p>
        </p:txBody>
      </p:sp>
      <p:sp>
        <p:nvSpPr>
          <p:cNvPr id="27" name="Title 1"/>
          <p:cNvSpPr txBox="1">
            <a:spLocks/>
          </p:cNvSpPr>
          <p:nvPr userDrawn="1"/>
        </p:nvSpPr>
        <p:spPr>
          <a:xfrm>
            <a:off x="4572002" y="1590360"/>
            <a:ext cx="38862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366"/>
                </a:solidFill>
                <a:latin typeface="+mj-lt"/>
                <a:ea typeface="+mj-ea"/>
                <a:cs typeface="+mj-cs"/>
              </a:defRPr>
            </a:lvl1pPr>
          </a:lstStyle>
          <a:p>
            <a:endParaRPr lang="en-CA" dirty="0"/>
          </a:p>
        </p:txBody>
      </p:sp>
    </p:spTree>
    <p:extLst>
      <p:ext uri="{BB962C8B-B14F-4D97-AF65-F5344CB8AC3E}">
        <p14:creationId xmlns:p14="http://schemas.microsoft.com/office/powerpoint/2010/main" val="30508598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2019-08-11</a:t>
            </a:r>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443836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154781"/>
            <a:ext cx="2057401"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1"/>
            <a:ext cx="6019801"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2019-08-11</a:t>
            </a:r>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657807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mj-lt"/>
                <a:cs typeface="Times New Roman"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200151"/>
            <a:ext cx="4042792"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r>
              <a:rPr lang="en-US" smtClean="0"/>
              <a:t>2019-08-11</a:t>
            </a:r>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a:t>
            </a:fld>
            <a:endParaRPr lang="en-CA" dirty="0"/>
          </a:p>
        </p:txBody>
      </p:sp>
      <p:sp>
        <p:nvSpPr>
          <p:cNvPr id="12" name="Content Placeholder 2"/>
          <p:cNvSpPr>
            <a:spLocks noGrp="1"/>
          </p:cNvSpPr>
          <p:nvPr>
            <p:ph idx="13"/>
          </p:nvPr>
        </p:nvSpPr>
        <p:spPr>
          <a:xfrm>
            <a:off x="4644008" y="1203598"/>
            <a:ext cx="4042792" cy="33944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13" name="Straight Connector 12"/>
          <p:cNvCxnSpPr/>
          <p:nvPr userDrawn="1"/>
        </p:nvCxnSpPr>
        <p:spPr>
          <a:xfrm flipV="1">
            <a:off x="4572002" y="1125415"/>
            <a:ext cx="0" cy="3416106"/>
          </a:xfrm>
          <a:prstGeom prst="line">
            <a:avLst/>
          </a:prstGeom>
          <a:ln w="19050">
            <a:solidFill>
              <a:srgbClr val="002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649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2019-08-11</a:t>
            </a:r>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1780972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1" y="1131590"/>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131590"/>
            <a:ext cx="4038601"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Date Placeholder 4"/>
          <p:cNvSpPr>
            <a:spLocks noGrp="1"/>
          </p:cNvSpPr>
          <p:nvPr>
            <p:ph type="dt" sz="half" idx="10"/>
          </p:nvPr>
        </p:nvSpPr>
        <p:spPr/>
        <p:txBody>
          <a:bodyPr/>
          <a:lstStyle/>
          <a:p>
            <a:r>
              <a:rPr lang="en-US" smtClean="0"/>
              <a:t>2019-08-11</a:t>
            </a:r>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40300220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lvl1pPr>
              <a:defRPr sz="2800"/>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r>
              <a:rPr lang="en-US" smtClean="0"/>
              <a:t>2019-08-11</a:t>
            </a:r>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17318059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r>
              <a:rPr lang="en-US" smtClean="0"/>
              <a:t>2019-08-11</a:t>
            </a:r>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B9760D6-BA6E-44D6-9019-E8654313318C}" type="slidenum">
              <a:rPr lang="en-CA" smtClean="0"/>
              <a:t>‹#›</a:t>
            </a:fld>
            <a:endParaRPr lang="en-CA" dirty="0"/>
          </a:p>
        </p:txBody>
      </p:sp>
      <p:cxnSp>
        <p:nvCxnSpPr>
          <p:cNvPr id="6" name="Straight Connector 5"/>
          <p:cNvCxnSpPr/>
          <p:nvPr userDrawn="1"/>
        </p:nvCxnSpPr>
        <p:spPr>
          <a:xfrm flipV="1">
            <a:off x="4572002" y="1125415"/>
            <a:ext cx="0" cy="3416106"/>
          </a:xfrm>
          <a:prstGeom prst="line">
            <a:avLst/>
          </a:prstGeom>
          <a:ln w="19050">
            <a:solidFill>
              <a:srgbClr val="002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252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2019-08-11</a:t>
            </a:r>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15449841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2" y="204789"/>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2019-08-11</a:t>
            </a:r>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18092146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2019-08-11</a:t>
            </a:r>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B9760D6-BA6E-44D6-9019-E8654313318C}" type="slidenum">
              <a:rPr lang="en-CA" smtClean="0"/>
              <a:t>‹#›</a:t>
            </a:fld>
            <a:endParaRPr lang="en-CA" dirty="0"/>
          </a:p>
        </p:txBody>
      </p:sp>
    </p:spTree>
    <p:extLst>
      <p:ext uri="{BB962C8B-B14F-4D97-AF65-F5344CB8AC3E}">
        <p14:creationId xmlns:p14="http://schemas.microsoft.com/office/powerpoint/2010/main" val="31329246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0586" y="205979"/>
            <a:ext cx="7526213" cy="85725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200151"/>
            <a:ext cx="8219256"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2019-08-11</a:t>
            </a:r>
            <a:endParaRPr lang="en-CA" dirty="0"/>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7010400" y="4869656"/>
            <a:ext cx="2133600" cy="273844"/>
          </a:xfrm>
          <a:prstGeom prst="rect">
            <a:avLst/>
          </a:prstGeom>
        </p:spPr>
        <p:txBody>
          <a:bodyPr vert="horz" lIns="91440" tIns="45720" rIns="91440" bIns="45720" rtlCol="0" anchor="ctr"/>
          <a:lstStyle>
            <a:lvl1pPr algn="r">
              <a:defRPr sz="1200">
                <a:solidFill>
                  <a:srgbClr val="002366"/>
                </a:solidFill>
              </a:defRPr>
            </a:lvl1pPr>
          </a:lstStyle>
          <a:p>
            <a:fld id="{AB9760D6-BA6E-44D6-9019-E8654313318C}" type="slidenum">
              <a:rPr lang="en-CA" smtClean="0"/>
              <a:pPr/>
              <a:t>‹#›</a:t>
            </a:fld>
            <a:endParaRPr lang="en-CA" dirty="0"/>
          </a:p>
        </p:txBody>
      </p:sp>
      <p:pic>
        <p:nvPicPr>
          <p:cNvPr id="16" name="Picture 2" descr="http://stclement-ottawa.org/wp-content/themes/StClement/logo.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6245" y="221062"/>
            <a:ext cx="9810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487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00236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366"/>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36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366"/>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3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010" y="1597820"/>
            <a:ext cx="3907363" cy="1102519"/>
          </a:xfrm>
        </p:spPr>
        <p:txBody>
          <a:bodyPr>
            <a:normAutofit/>
          </a:bodyPr>
          <a:lstStyle/>
          <a:p>
            <a:pPr algn="l"/>
            <a:r>
              <a:rPr lang="en-CA" sz="4000" dirty="0" smtClean="0"/>
              <a:t>Parish Meeting</a:t>
            </a:r>
            <a:endParaRPr lang="en-CA" sz="4000" dirty="0"/>
          </a:p>
        </p:txBody>
      </p:sp>
      <p:sp>
        <p:nvSpPr>
          <p:cNvPr id="3" name="Subtitle 2"/>
          <p:cNvSpPr>
            <a:spLocks noGrp="1"/>
          </p:cNvSpPr>
          <p:nvPr>
            <p:ph type="subTitle" idx="1"/>
          </p:nvPr>
        </p:nvSpPr>
        <p:spPr>
          <a:xfrm>
            <a:off x="580112" y="2486025"/>
            <a:ext cx="3875012" cy="1314450"/>
          </a:xfrm>
        </p:spPr>
        <p:txBody>
          <a:bodyPr>
            <a:normAutofit/>
          </a:bodyPr>
          <a:lstStyle/>
          <a:p>
            <a:pPr algn="l"/>
            <a:r>
              <a:rPr lang="en-CA" sz="2800" dirty="0" smtClean="0"/>
              <a:t>Parish Hall Project</a:t>
            </a:r>
            <a:endParaRPr lang="en-CA" sz="2800" dirty="0"/>
          </a:p>
        </p:txBody>
      </p:sp>
      <p:sp>
        <p:nvSpPr>
          <p:cNvPr id="7" name="Title 1"/>
          <p:cNvSpPr txBox="1">
            <a:spLocks/>
          </p:cNvSpPr>
          <p:nvPr/>
        </p:nvSpPr>
        <p:spPr>
          <a:xfrm>
            <a:off x="4336257" y="1598967"/>
            <a:ext cx="4383462" cy="1102519"/>
          </a:xfrm>
          <a:prstGeom prst="rect">
            <a:avLst/>
          </a:prstGeom>
        </p:spPr>
        <p:txBody>
          <a:bodyPr vert="horz" lIns="91440" tIns="45720" rIns="91440" bIns="45720" rtlCol="0" anchor="ctr">
            <a:noAutofit/>
          </a:bodyPr>
          <a:lstStyle>
            <a:lvl1pPr algn="r" defTabSz="914400" rtl="0" eaLnBrk="1" latinLnBrk="0" hangingPunct="1">
              <a:spcBef>
                <a:spcPct val="0"/>
              </a:spcBef>
              <a:buNone/>
              <a:defRPr sz="4400" b="1" kern="1200">
                <a:solidFill>
                  <a:srgbClr val="002366"/>
                </a:solidFill>
                <a:latin typeface="Times New Roman" pitchFamily="18" charset="0"/>
                <a:ea typeface="+mj-ea"/>
                <a:cs typeface="Times New Roman" pitchFamily="18" charset="0"/>
              </a:defRPr>
            </a:lvl1pPr>
          </a:lstStyle>
          <a:p>
            <a:r>
              <a:rPr lang="en-CA" sz="4000" dirty="0">
                <a:latin typeface="+mj-lt"/>
              </a:rPr>
              <a:t>Réunion Paroissiale</a:t>
            </a:r>
          </a:p>
        </p:txBody>
      </p:sp>
      <p:sp>
        <p:nvSpPr>
          <p:cNvPr id="8" name="Subtitle 2"/>
          <p:cNvSpPr txBox="1">
            <a:spLocks/>
          </p:cNvSpPr>
          <p:nvPr/>
        </p:nvSpPr>
        <p:spPr>
          <a:xfrm>
            <a:off x="4702627" y="2515747"/>
            <a:ext cx="3875012" cy="1314450"/>
          </a:xfrm>
          <a:prstGeom prst="rect">
            <a:avLst/>
          </a:prstGeom>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3200" kern="1200">
                <a:solidFill>
                  <a:schemeClr val="tx1">
                    <a:tint val="75000"/>
                  </a:schemeClr>
                </a:solidFill>
                <a:latin typeface="Times New Roman" pitchFamily="18" charset="0"/>
                <a:ea typeface="+mn-ea"/>
                <a:cs typeface="Times New Roman" pitchFamily="18"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CA" sz="2800" dirty="0">
                <a:latin typeface="+mj-lt"/>
              </a:rPr>
              <a:t>Salle Paroissiale</a:t>
            </a:r>
          </a:p>
        </p:txBody>
      </p:sp>
      <p:sp>
        <p:nvSpPr>
          <p:cNvPr id="5" name="Slide Number Placeholder 4"/>
          <p:cNvSpPr>
            <a:spLocks noGrp="1"/>
          </p:cNvSpPr>
          <p:nvPr>
            <p:ph type="sldNum" sz="quarter" idx="12"/>
          </p:nvPr>
        </p:nvSpPr>
        <p:spPr/>
        <p:txBody>
          <a:bodyPr/>
          <a:lstStyle/>
          <a:p>
            <a:fld id="{AB9760D6-BA6E-44D6-9019-E8654313318C}" type="slidenum">
              <a:rPr lang="en-CA" smtClean="0"/>
              <a:t>1</a:t>
            </a:fld>
            <a:endParaRPr lang="en-CA" dirty="0"/>
          </a:p>
        </p:txBody>
      </p:sp>
    </p:spTree>
    <p:extLst>
      <p:ext uri="{BB962C8B-B14F-4D97-AF65-F5344CB8AC3E}">
        <p14:creationId xmlns:p14="http://schemas.microsoft.com/office/powerpoint/2010/main" val="3253267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54894" t="54894" r="7078" b="7078"/>
          <a:stretch/>
        </p:blipFill>
        <p:spPr bwMode="auto">
          <a:xfrm>
            <a:off x="1278732" y="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B9760D6-BA6E-44D6-9019-E8654313318C}" type="slidenum">
              <a:rPr lang="en-CA" smtClean="0"/>
              <a:t>10</a:t>
            </a:fld>
            <a:endParaRPr lang="en-CA" dirty="0"/>
          </a:p>
        </p:txBody>
      </p:sp>
    </p:spTree>
    <p:extLst>
      <p:ext uri="{BB962C8B-B14F-4D97-AF65-F5344CB8AC3E}">
        <p14:creationId xmlns:p14="http://schemas.microsoft.com/office/powerpoint/2010/main" val="4244591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Other\Parish Hall Meeting 2019-08-11\IMG_347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3472" r="20000"/>
          <a:stretch/>
        </p:blipFill>
        <p:spPr bwMode="auto">
          <a:xfrm rot="5400000">
            <a:off x="1986741" y="-327509"/>
            <a:ext cx="5143501" cy="579852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B9760D6-BA6E-44D6-9019-E8654313318C}" type="slidenum">
              <a:rPr lang="en-CA" smtClean="0"/>
              <a:t>11</a:t>
            </a:fld>
            <a:endParaRPr lang="en-CA" dirty="0"/>
          </a:p>
        </p:txBody>
      </p:sp>
    </p:spTree>
    <p:extLst>
      <p:ext uri="{BB962C8B-B14F-4D97-AF65-F5344CB8AC3E}">
        <p14:creationId xmlns:p14="http://schemas.microsoft.com/office/powerpoint/2010/main" val="144303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874713" y="206375"/>
            <a:ext cx="7526337" cy="857250"/>
          </a:xfrm>
        </p:spPr>
        <p:txBody>
          <a:bodyPr>
            <a:normAutofit fontScale="90000"/>
          </a:bodyPr>
          <a:lstStyle/>
          <a:p>
            <a:r>
              <a:rPr lang="en-CA" sz="2800" b="1" dirty="0" smtClean="0"/>
              <a:t>Various Considered Options  |  </a:t>
            </a:r>
            <a:br>
              <a:rPr lang="en-CA" sz="2800" b="1" dirty="0" smtClean="0"/>
            </a:br>
            <a:r>
              <a:rPr lang="en-CA" sz="2800" b="1" dirty="0" smtClean="0"/>
              <a:t>Diverses options envisagées</a:t>
            </a:r>
            <a:endParaRPr lang="en-CA" sz="2800"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9" y="2282758"/>
            <a:ext cx="2343148" cy="276621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69" y="116933"/>
            <a:ext cx="2528886" cy="302071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021" t="-1824" r="3343" b="1824"/>
          <a:stretch/>
        </p:blipFill>
        <p:spPr bwMode="auto">
          <a:xfrm>
            <a:off x="2152952" y="1132612"/>
            <a:ext cx="1942566" cy="39163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892191" y="2330379"/>
            <a:ext cx="3916362" cy="15208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964884" y="-265015"/>
            <a:ext cx="1697918" cy="246181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6174" y="3400663"/>
            <a:ext cx="3538576" cy="164831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0371" y="1132612"/>
            <a:ext cx="2337527" cy="221666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rotWithShape="1">
          <a:blip r:embed="rId9">
            <a:extLst>
              <a:ext uri="{28A0092B-C50C-407E-A947-70E740481C1C}">
                <a14:useLocalDpi xmlns:a14="http://schemas.microsoft.com/office/drawing/2010/main" val="0"/>
              </a:ext>
            </a:extLst>
          </a:blip>
          <a:srcRect l="2993" t="5115" b="4807"/>
          <a:stretch/>
        </p:blipFill>
        <p:spPr bwMode="auto">
          <a:xfrm>
            <a:off x="4787075" y="1685393"/>
            <a:ext cx="4257675" cy="24395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436" y="1685394"/>
            <a:ext cx="3459438" cy="245328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B9760D6-BA6E-44D6-9019-E8654313318C}" type="slidenum">
              <a:rPr lang="en-CA" smtClean="0"/>
              <a:t>12</a:t>
            </a:fld>
            <a:endParaRPr lang="en-CA" dirty="0"/>
          </a:p>
        </p:txBody>
      </p:sp>
    </p:spTree>
    <p:extLst>
      <p:ext uri="{BB962C8B-B14F-4D97-AF65-F5344CB8AC3E}">
        <p14:creationId xmlns:p14="http://schemas.microsoft.com/office/powerpoint/2010/main" val="238891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Documents\Other\Parish Hall Meeting 2019-08-11\presentationaugust112019\10-Picture 566 Old St Patrick.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446"/>
            <a:ext cx="9144000" cy="51479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B9760D6-BA6E-44D6-9019-E8654313318C}" type="slidenum">
              <a:rPr lang="en-CA" smtClean="0"/>
              <a:t>13</a:t>
            </a:fld>
            <a:endParaRPr lang="en-CA" dirty="0"/>
          </a:p>
        </p:txBody>
      </p:sp>
    </p:spTree>
    <p:extLst>
      <p:ext uri="{BB962C8B-B14F-4D97-AF65-F5344CB8AC3E}">
        <p14:creationId xmlns:p14="http://schemas.microsoft.com/office/powerpoint/2010/main" val="3109028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dirty="0" smtClean="0"/>
              <a:t>National House of Prayer</a:t>
            </a:r>
            <a:endParaRPr lang="en-CA" dirty="0"/>
          </a:p>
        </p:txBody>
      </p:sp>
      <p:sp>
        <p:nvSpPr>
          <p:cNvPr id="4" name="Content Placeholder 3"/>
          <p:cNvSpPr>
            <a:spLocks noGrp="1"/>
          </p:cNvSpPr>
          <p:nvPr>
            <p:ph idx="1"/>
          </p:nvPr>
        </p:nvSpPr>
        <p:spPr>
          <a:xfrm>
            <a:off x="254000" y="1200151"/>
            <a:ext cx="4245992" cy="3394472"/>
          </a:xfrm>
        </p:spPr>
        <p:txBody>
          <a:bodyPr>
            <a:noAutofit/>
          </a:bodyPr>
          <a:lstStyle/>
          <a:p>
            <a:pPr marL="0" indent="0" algn="ctr">
              <a:buNone/>
            </a:pPr>
            <a:r>
              <a:rPr lang="en-CA" sz="2500" b="1" dirty="0" smtClean="0"/>
              <a:t>Advantages</a:t>
            </a:r>
          </a:p>
          <a:p>
            <a:pPr marL="0" indent="0" algn="ctr">
              <a:buNone/>
            </a:pPr>
            <a:endParaRPr lang="en-CA" sz="2500" b="1" dirty="0" smtClean="0"/>
          </a:p>
          <a:p>
            <a:pPr>
              <a:lnSpc>
                <a:spcPct val="80000"/>
              </a:lnSpc>
            </a:pPr>
            <a:r>
              <a:rPr lang="en-CA" sz="2500" dirty="0"/>
              <a:t>No need to demolish the rectory </a:t>
            </a:r>
          </a:p>
          <a:p>
            <a:pPr>
              <a:lnSpc>
                <a:spcPct val="80000"/>
              </a:lnSpc>
            </a:pPr>
            <a:r>
              <a:rPr lang="en-CA" sz="2500" dirty="0"/>
              <a:t>Maintain all the green space</a:t>
            </a:r>
          </a:p>
          <a:p>
            <a:pPr>
              <a:lnSpc>
                <a:spcPct val="80000"/>
              </a:lnSpc>
            </a:pPr>
            <a:r>
              <a:rPr lang="en-CA" sz="2500" dirty="0"/>
              <a:t>Possibility to add parking 	</a:t>
            </a:r>
          </a:p>
          <a:p>
            <a:pPr>
              <a:lnSpc>
                <a:spcPct val="80000"/>
              </a:lnSpc>
            </a:pPr>
            <a:r>
              <a:rPr lang="en-CA" sz="2500" dirty="0"/>
              <a:t>Most affordable </a:t>
            </a:r>
            <a:r>
              <a:rPr lang="en-CA" sz="2500" dirty="0" smtClean="0"/>
              <a:t>option</a:t>
            </a:r>
            <a:endParaRPr lang="en-CA" sz="2500" dirty="0"/>
          </a:p>
        </p:txBody>
      </p:sp>
      <p:sp>
        <p:nvSpPr>
          <p:cNvPr id="5" name="Content Placeholder 4"/>
          <p:cNvSpPr>
            <a:spLocks noGrp="1"/>
          </p:cNvSpPr>
          <p:nvPr>
            <p:ph idx="13"/>
          </p:nvPr>
        </p:nvSpPr>
        <p:spPr/>
        <p:txBody>
          <a:bodyPr>
            <a:normAutofit fontScale="77500" lnSpcReduction="20000"/>
          </a:bodyPr>
          <a:lstStyle/>
          <a:p>
            <a:pPr marL="0" indent="0" algn="ctr">
              <a:buNone/>
            </a:pPr>
            <a:r>
              <a:rPr lang="fr-CA" b="1" dirty="0" smtClean="0"/>
              <a:t>Avantages</a:t>
            </a:r>
            <a:endParaRPr lang="fr-CA" dirty="0" smtClean="0"/>
          </a:p>
          <a:p>
            <a:pPr marL="0" indent="0">
              <a:buNone/>
            </a:pPr>
            <a:endParaRPr lang="fr-CA" dirty="0" smtClean="0"/>
          </a:p>
          <a:p>
            <a:r>
              <a:rPr lang="fr-CA" dirty="0" smtClean="0"/>
              <a:t>Pas besoin de démolir de presbytère </a:t>
            </a:r>
          </a:p>
          <a:p>
            <a:r>
              <a:rPr lang="fr-CA" dirty="0" smtClean="0"/>
              <a:t>Maintien de l’espace vert</a:t>
            </a:r>
          </a:p>
          <a:p>
            <a:r>
              <a:rPr lang="fr-CA" dirty="0" smtClean="0"/>
              <a:t>Possibilité d’ajouter des stationnements</a:t>
            </a:r>
          </a:p>
          <a:p>
            <a:r>
              <a:rPr lang="fr-CA" dirty="0" smtClean="0"/>
              <a:t>L’option la plus abordable</a:t>
            </a:r>
            <a:endParaRPr lang="fr-CA" dirty="0"/>
          </a:p>
        </p:txBody>
      </p:sp>
      <p:sp>
        <p:nvSpPr>
          <p:cNvPr id="6" name="Slide Number Placeholder 5"/>
          <p:cNvSpPr>
            <a:spLocks noGrp="1"/>
          </p:cNvSpPr>
          <p:nvPr>
            <p:ph type="sldNum" sz="quarter" idx="12"/>
          </p:nvPr>
        </p:nvSpPr>
        <p:spPr/>
        <p:txBody>
          <a:bodyPr/>
          <a:lstStyle/>
          <a:p>
            <a:fld id="{AB9760D6-BA6E-44D6-9019-E8654313318C}" type="slidenum">
              <a:rPr lang="en-CA" smtClean="0"/>
              <a:t>14</a:t>
            </a:fld>
            <a:endParaRPr lang="en-CA" dirty="0"/>
          </a:p>
        </p:txBody>
      </p:sp>
    </p:spTree>
    <p:extLst>
      <p:ext uri="{BB962C8B-B14F-4D97-AF65-F5344CB8AC3E}">
        <p14:creationId xmlns:p14="http://schemas.microsoft.com/office/powerpoint/2010/main" val="2814405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3891755" cy="1774030"/>
          </a:xfrm>
        </p:spPr>
        <p:txBody>
          <a:bodyPr>
            <a:normAutofit/>
          </a:bodyPr>
          <a:lstStyle/>
          <a:p>
            <a:r>
              <a:rPr lang="en-CA" dirty="0" smtClean="0"/>
              <a:t>Proposed </a:t>
            </a:r>
            <a:r>
              <a:rPr lang="en-CA" dirty="0"/>
              <a:t>Parish Hall</a:t>
            </a:r>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021931" y="1463952"/>
            <a:ext cx="4482702" cy="12363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CA" dirty="0"/>
              <a:t>Salle paroissiale proposée</a:t>
            </a:r>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smtClean="0">
                <a:solidFill>
                  <a:schemeClr val="tx1">
                    <a:tint val="75000"/>
                  </a:schemeClr>
                </a:solidFill>
                <a:ea typeface="+mn-ea"/>
                <a:cs typeface="Times New Roman" pitchFamily="18" charset="0"/>
              </a:rPr>
              <a:t>Michal Janek</a:t>
            </a:r>
            <a:endParaRPr lang="en-CA" sz="2400" cap="none" dirty="0">
              <a:solidFill>
                <a:schemeClr val="tx1">
                  <a:tint val="75000"/>
                </a:schemeClr>
              </a:solidFill>
              <a:ea typeface="+mn-ea"/>
              <a:cs typeface="Times New Roman" pitchFamily="18" charset="0"/>
            </a:endParaRPr>
          </a:p>
        </p:txBody>
      </p:sp>
      <p:sp>
        <p:nvSpPr>
          <p:cNvPr id="4" name="Slide Number Placeholder 3"/>
          <p:cNvSpPr>
            <a:spLocks noGrp="1"/>
          </p:cNvSpPr>
          <p:nvPr>
            <p:ph type="sldNum" sz="quarter" idx="12"/>
          </p:nvPr>
        </p:nvSpPr>
        <p:spPr/>
        <p:txBody>
          <a:bodyPr/>
          <a:lstStyle/>
          <a:p>
            <a:fld id="{AB9760D6-BA6E-44D6-9019-E8654313318C}" type="slidenum">
              <a:rPr lang="en-CA" smtClean="0"/>
              <a:t>15</a:t>
            </a:fld>
            <a:endParaRPr lang="en-CA" dirty="0"/>
          </a:p>
        </p:txBody>
      </p:sp>
    </p:spTree>
    <p:extLst>
      <p:ext uri="{BB962C8B-B14F-4D97-AF65-F5344CB8AC3E}">
        <p14:creationId xmlns:p14="http://schemas.microsoft.com/office/powerpoint/2010/main" val="947558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6" name="Picture 74"/>
          <p:cNvPicPr>
            <a:picLocks noChangeAspect="1" noChangeArrowheads="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8089008" y="3664743"/>
            <a:ext cx="726379" cy="694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334" y="1219297"/>
            <a:ext cx="6920179" cy="358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idx="4294967295"/>
          </p:nvPr>
        </p:nvSpPr>
        <p:spPr>
          <a:xfrm>
            <a:off x="1617663" y="206375"/>
            <a:ext cx="7526337" cy="857250"/>
          </a:xfrm>
        </p:spPr>
        <p:txBody>
          <a:bodyPr>
            <a:noAutofit/>
          </a:bodyPr>
          <a:lstStyle/>
          <a:p>
            <a:r>
              <a:rPr lang="en-CA" sz="2800" b="1" dirty="0" smtClean="0"/>
              <a:t>Proposed Parish Hall   |</a:t>
            </a:r>
            <a:r>
              <a:rPr lang="en-CA" sz="2800" b="1" dirty="0"/>
              <a:t/>
            </a:r>
            <a:br>
              <a:rPr lang="en-CA" sz="2800" b="1" dirty="0"/>
            </a:br>
            <a:r>
              <a:rPr lang="fr-CA" sz="2800" b="1" dirty="0" smtClean="0"/>
              <a:t>Salle paroissiale proposée</a:t>
            </a:r>
            <a:endParaRPr lang="fr-CA" sz="2800" b="1" dirty="0"/>
          </a:p>
        </p:txBody>
      </p:sp>
      <p:sp>
        <p:nvSpPr>
          <p:cNvPr id="6" name="Slide Number Placeholder 5"/>
          <p:cNvSpPr>
            <a:spLocks noGrp="1"/>
          </p:cNvSpPr>
          <p:nvPr>
            <p:ph type="sldNum" sz="quarter" idx="12"/>
          </p:nvPr>
        </p:nvSpPr>
        <p:spPr/>
        <p:txBody>
          <a:bodyPr/>
          <a:lstStyle/>
          <a:p>
            <a:fld id="{AB9760D6-BA6E-44D6-9019-E8654313318C}" type="slidenum">
              <a:rPr lang="en-CA" smtClean="0"/>
              <a:t>16</a:t>
            </a:fld>
            <a:endParaRPr lang="en-CA" dirty="0"/>
          </a:p>
        </p:txBody>
      </p:sp>
    </p:spTree>
    <p:extLst>
      <p:ext uri="{BB962C8B-B14F-4D97-AF65-F5344CB8AC3E}">
        <p14:creationId xmlns:p14="http://schemas.microsoft.com/office/powerpoint/2010/main" val="1661436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3891755" cy="1774030"/>
          </a:xfrm>
        </p:spPr>
        <p:txBody>
          <a:bodyPr>
            <a:normAutofit fontScale="90000"/>
          </a:bodyPr>
          <a:lstStyle/>
          <a:p>
            <a:r>
              <a:rPr lang="en-CA" dirty="0" smtClean="0"/>
              <a:t>Details of the Parish Hall Project</a:t>
            </a:r>
            <a:endParaRPr lang="en-CA" dirty="0"/>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612877" y="1464471"/>
            <a:ext cx="3891755" cy="1883570"/>
          </a:xfrm>
          <a:prstGeom prst="rect">
            <a:avLst/>
          </a:prstGeom>
        </p:spPr>
        <p:txBody>
          <a:bodyPr vert="horz" lIns="91440" tIns="45720" rIns="91440" bIns="45720" rtlCol="0" anchor="t">
            <a:normAutofit fontScale="900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CA" dirty="0" smtClean="0"/>
              <a:t>Détails du </a:t>
            </a:r>
            <a:br>
              <a:rPr lang="fr-CA" dirty="0" smtClean="0"/>
            </a:br>
            <a:r>
              <a:rPr lang="fr-CA" dirty="0" smtClean="0"/>
              <a:t>projet de la salle paroissiale</a:t>
            </a:r>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a:solidFill>
                  <a:schemeClr val="tx1">
                    <a:tint val="75000"/>
                  </a:schemeClr>
                </a:solidFill>
                <a:ea typeface="+mn-ea"/>
                <a:cs typeface="Times New Roman" pitchFamily="18" charset="0"/>
              </a:rPr>
              <a:t>Stéphane Lalonde</a:t>
            </a:r>
          </a:p>
        </p:txBody>
      </p:sp>
      <p:sp>
        <p:nvSpPr>
          <p:cNvPr id="4" name="Slide Number Placeholder 3"/>
          <p:cNvSpPr>
            <a:spLocks noGrp="1"/>
          </p:cNvSpPr>
          <p:nvPr>
            <p:ph type="sldNum" sz="quarter" idx="12"/>
          </p:nvPr>
        </p:nvSpPr>
        <p:spPr/>
        <p:txBody>
          <a:bodyPr/>
          <a:lstStyle/>
          <a:p>
            <a:fld id="{AB9760D6-BA6E-44D6-9019-E8654313318C}" type="slidenum">
              <a:rPr lang="en-CA" smtClean="0"/>
              <a:t>17</a:t>
            </a:fld>
            <a:endParaRPr lang="en-CA" dirty="0"/>
          </a:p>
        </p:txBody>
      </p:sp>
    </p:spTree>
    <p:extLst>
      <p:ext uri="{BB962C8B-B14F-4D97-AF65-F5344CB8AC3E}">
        <p14:creationId xmlns:p14="http://schemas.microsoft.com/office/powerpoint/2010/main" val="3213438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9525"/>
            <a:ext cx="818515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B9760D6-BA6E-44D6-9019-E8654313318C}" type="slidenum">
              <a:rPr lang="en-CA" smtClean="0"/>
              <a:t>18</a:t>
            </a:fld>
            <a:endParaRPr lang="en-CA" dirty="0"/>
          </a:p>
        </p:txBody>
      </p:sp>
    </p:spTree>
    <p:extLst>
      <p:ext uri="{BB962C8B-B14F-4D97-AF65-F5344CB8AC3E}">
        <p14:creationId xmlns:p14="http://schemas.microsoft.com/office/powerpoint/2010/main" val="1709731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9525"/>
            <a:ext cx="77978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B9760D6-BA6E-44D6-9019-E8654313318C}" type="slidenum">
              <a:rPr lang="en-CA" smtClean="0"/>
              <a:t>19</a:t>
            </a:fld>
            <a:endParaRPr lang="en-CA" dirty="0"/>
          </a:p>
        </p:txBody>
      </p:sp>
    </p:spTree>
    <p:extLst>
      <p:ext uri="{BB962C8B-B14F-4D97-AF65-F5344CB8AC3E}">
        <p14:creationId xmlns:p14="http://schemas.microsoft.com/office/powerpoint/2010/main" val="1887554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4142581" cy="1774030"/>
          </a:xfrm>
        </p:spPr>
        <p:txBody>
          <a:bodyPr>
            <a:normAutofit fontScale="90000"/>
          </a:bodyPr>
          <a:lstStyle/>
          <a:p>
            <a:r>
              <a:rPr lang="en-CA" dirty="0" smtClean="0"/>
              <a:t>Prayer and Opening Remarks</a:t>
            </a:r>
            <a:endParaRPr lang="en-CA" dirty="0"/>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612877" y="1606830"/>
            <a:ext cx="3891755" cy="1021556"/>
          </a:xfrm>
          <a:prstGeom prst="rect">
            <a:avLst/>
          </a:prstGeom>
        </p:spPr>
        <p:txBody>
          <a:bodyPr vert="horz" lIns="91440" tIns="45720" rIns="91440" bIns="45720" rtlCol="0" anchor="t">
            <a:normAutofit fontScale="90000" lnSpcReduction="200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CA" dirty="0" smtClean="0"/>
              <a:t>Prière et mot </a:t>
            </a:r>
            <a:br>
              <a:rPr lang="fr-CA" dirty="0" smtClean="0"/>
            </a:br>
            <a:r>
              <a:rPr lang="fr-CA" dirty="0" smtClean="0"/>
              <a:t>de bienvenue</a:t>
            </a:r>
            <a:endParaRPr lang="fr-CA" dirty="0"/>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smtClean="0">
                <a:solidFill>
                  <a:schemeClr val="tx1">
                    <a:tint val="75000"/>
                  </a:schemeClr>
                </a:solidFill>
                <a:ea typeface="+mn-ea"/>
                <a:cs typeface="Times New Roman" pitchFamily="18" charset="0"/>
              </a:rPr>
              <a:t>Fr. Deprey</a:t>
            </a:r>
            <a:endParaRPr lang="en-CA" sz="2400" cap="none" dirty="0">
              <a:solidFill>
                <a:schemeClr val="tx1">
                  <a:tint val="75000"/>
                </a:schemeClr>
              </a:solidFill>
              <a:ea typeface="+mn-ea"/>
              <a:cs typeface="Times New Roman" pitchFamily="18" charset="0"/>
            </a:endParaRPr>
          </a:p>
        </p:txBody>
      </p:sp>
      <p:sp>
        <p:nvSpPr>
          <p:cNvPr id="4" name="Slide Number Placeholder 3"/>
          <p:cNvSpPr>
            <a:spLocks noGrp="1"/>
          </p:cNvSpPr>
          <p:nvPr>
            <p:ph type="sldNum" sz="quarter" idx="12"/>
          </p:nvPr>
        </p:nvSpPr>
        <p:spPr/>
        <p:txBody>
          <a:bodyPr/>
          <a:lstStyle/>
          <a:p>
            <a:fld id="{AB9760D6-BA6E-44D6-9019-E8654313318C}" type="slidenum">
              <a:rPr lang="en-CA" smtClean="0"/>
              <a:t>2</a:t>
            </a:fld>
            <a:endParaRPr lang="en-CA" dirty="0"/>
          </a:p>
        </p:txBody>
      </p:sp>
    </p:spTree>
    <p:extLst>
      <p:ext uri="{BB962C8B-B14F-4D97-AF65-F5344CB8AC3E}">
        <p14:creationId xmlns:p14="http://schemas.microsoft.com/office/powerpoint/2010/main" val="3666327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4925"/>
            <a:ext cx="76708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B9760D6-BA6E-44D6-9019-E8654313318C}" type="slidenum">
              <a:rPr lang="en-CA" smtClean="0"/>
              <a:t>20</a:t>
            </a:fld>
            <a:endParaRPr lang="en-CA" dirty="0"/>
          </a:p>
        </p:txBody>
      </p:sp>
    </p:spTree>
    <p:extLst>
      <p:ext uri="{BB962C8B-B14F-4D97-AF65-F5344CB8AC3E}">
        <p14:creationId xmlns:p14="http://schemas.microsoft.com/office/powerpoint/2010/main" val="3565720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a:t>Building Permit   |   </a:t>
            </a:r>
            <a:r>
              <a:rPr lang="fr-CA" sz="3200" dirty="0" smtClean="0"/>
              <a:t>Permis de construction</a:t>
            </a:r>
            <a:endParaRPr lang="fr-CA" sz="3200" dirty="0"/>
          </a:p>
        </p:txBody>
      </p:sp>
      <p:sp>
        <p:nvSpPr>
          <p:cNvPr id="4" name="Content Placeholder 3"/>
          <p:cNvSpPr>
            <a:spLocks noGrp="1"/>
          </p:cNvSpPr>
          <p:nvPr>
            <p:ph idx="1"/>
          </p:nvPr>
        </p:nvSpPr>
        <p:spPr>
          <a:xfrm>
            <a:off x="254000" y="1403351"/>
            <a:ext cx="4245992" cy="3394472"/>
          </a:xfrm>
        </p:spPr>
        <p:txBody>
          <a:bodyPr>
            <a:noAutofit/>
          </a:bodyPr>
          <a:lstStyle/>
          <a:p>
            <a:pPr marL="0" indent="0" algn="ctr">
              <a:buNone/>
            </a:pPr>
            <a:r>
              <a:rPr lang="en-CA" sz="2800" b="1" dirty="0" smtClean="0"/>
              <a:t>Prerequisite conditions</a:t>
            </a:r>
          </a:p>
          <a:p>
            <a:pPr marL="0" indent="0" algn="ctr">
              <a:buNone/>
            </a:pPr>
            <a:endParaRPr lang="en-CA" sz="1600" b="1" dirty="0" smtClean="0"/>
          </a:p>
          <a:p>
            <a:pPr>
              <a:spcBef>
                <a:spcPts val="600"/>
              </a:spcBef>
            </a:pPr>
            <a:r>
              <a:rPr lang="en-CA" sz="2800" dirty="0"/>
              <a:t>Zoning</a:t>
            </a:r>
          </a:p>
          <a:p>
            <a:pPr>
              <a:spcBef>
                <a:spcPts val="600"/>
              </a:spcBef>
            </a:pPr>
            <a:r>
              <a:rPr lang="en-CA" sz="2800" dirty="0"/>
              <a:t>Heritage </a:t>
            </a:r>
            <a:r>
              <a:rPr lang="en-CA" sz="2800" dirty="0" smtClean="0"/>
              <a:t/>
            </a:r>
            <a:br>
              <a:rPr lang="en-CA" sz="2800" dirty="0" smtClean="0"/>
            </a:br>
            <a:r>
              <a:rPr lang="en-CA" sz="2800" dirty="0" smtClean="0"/>
              <a:t>designation</a:t>
            </a:r>
          </a:p>
          <a:p>
            <a:pPr>
              <a:spcBef>
                <a:spcPts val="600"/>
              </a:spcBef>
            </a:pPr>
            <a:r>
              <a:rPr lang="en-CA" sz="2800" dirty="0" smtClean="0"/>
              <a:t>Universal </a:t>
            </a:r>
            <a:br>
              <a:rPr lang="en-CA" sz="2800" dirty="0" smtClean="0"/>
            </a:br>
            <a:r>
              <a:rPr lang="en-CA" sz="2800" dirty="0" smtClean="0"/>
              <a:t>accessibility</a:t>
            </a:r>
            <a:endParaRPr lang="en-CA" sz="2800" dirty="0"/>
          </a:p>
        </p:txBody>
      </p:sp>
      <p:sp>
        <p:nvSpPr>
          <p:cNvPr id="5" name="Content Placeholder 4"/>
          <p:cNvSpPr>
            <a:spLocks noGrp="1"/>
          </p:cNvSpPr>
          <p:nvPr>
            <p:ph idx="13"/>
          </p:nvPr>
        </p:nvSpPr>
        <p:spPr>
          <a:xfrm>
            <a:off x="4644007" y="1406798"/>
            <a:ext cx="3985643" cy="3394472"/>
          </a:xfrm>
        </p:spPr>
        <p:txBody>
          <a:bodyPr>
            <a:normAutofit/>
          </a:bodyPr>
          <a:lstStyle/>
          <a:p>
            <a:pPr marL="0" indent="0" algn="ctr">
              <a:buNone/>
            </a:pPr>
            <a:r>
              <a:rPr lang="fr-CA" sz="3000" b="1" dirty="0" smtClean="0"/>
              <a:t>Conditions Pré-requises</a:t>
            </a:r>
          </a:p>
          <a:p>
            <a:pPr marL="0" indent="0" algn="ctr">
              <a:buNone/>
            </a:pPr>
            <a:endParaRPr lang="fr-CA" sz="1600" dirty="0" smtClean="0"/>
          </a:p>
          <a:p>
            <a:pPr>
              <a:spcBef>
                <a:spcPts val="600"/>
              </a:spcBef>
            </a:pPr>
            <a:r>
              <a:rPr lang="fr-CA" sz="2800" dirty="0" smtClean="0"/>
              <a:t>Zonage</a:t>
            </a:r>
          </a:p>
          <a:p>
            <a:pPr>
              <a:spcBef>
                <a:spcPts val="600"/>
              </a:spcBef>
            </a:pPr>
            <a:r>
              <a:rPr lang="fr-CA" sz="2800" dirty="0" smtClean="0"/>
              <a:t>Désignation Patrimoniale</a:t>
            </a:r>
          </a:p>
          <a:p>
            <a:pPr>
              <a:spcBef>
                <a:spcPts val="600"/>
              </a:spcBef>
            </a:pPr>
            <a:r>
              <a:rPr lang="fr-CA" sz="2800" dirty="0" smtClean="0"/>
              <a:t>Accessibilité </a:t>
            </a:r>
            <a:br>
              <a:rPr lang="fr-CA" sz="2800" dirty="0" smtClean="0"/>
            </a:br>
            <a:r>
              <a:rPr lang="fr-CA" sz="2800" dirty="0" smtClean="0"/>
              <a:t>universelle</a:t>
            </a:r>
            <a:endParaRPr lang="fr-CA" sz="2800"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3897" y="3531394"/>
            <a:ext cx="1351785" cy="133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8095" y="3531394"/>
            <a:ext cx="1351785" cy="133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AB9760D6-BA6E-44D6-9019-E8654313318C}" type="slidenum">
              <a:rPr lang="en-CA" smtClean="0"/>
              <a:t>21</a:t>
            </a:fld>
            <a:endParaRPr lang="en-CA" dirty="0"/>
          </a:p>
        </p:txBody>
      </p:sp>
    </p:spTree>
    <p:extLst>
      <p:ext uri="{BB962C8B-B14F-4D97-AF65-F5344CB8AC3E}">
        <p14:creationId xmlns:p14="http://schemas.microsoft.com/office/powerpoint/2010/main" val="28486034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3200" dirty="0" smtClean="0"/>
              <a:t>Financial Arrangement|   </a:t>
            </a:r>
            <a:br>
              <a:rPr lang="en-CA" sz="3200" dirty="0" smtClean="0"/>
            </a:br>
            <a:r>
              <a:rPr lang="fr-CA" sz="3200" dirty="0" smtClean="0"/>
              <a:t>Arrangements financiers</a:t>
            </a:r>
            <a:endParaRPr lang="en-CA" sz="3200" dirty="0"/>
          </a:p>
        </p:txBody>
      </p:sp>
      <p:sp>
        <p:nvSpPr>
          <p:cNvPr id="5" name="Content Placeholder 4"/>
          <p:cNvSpPr>
            <a:spLocks noGrp="1"/>
          </p:cNvSpPr>
          <p:nvPr>
            <p:ph idx="13"/>
          </p:nvPr>
        </p:nvSpPr>
        <p:spPr>
          <a:xfrm>
            <a:off x="4644008" y="1356634"/>
            <a:ext cx="4064223" cy="3251085"/>
          </a:xfrm>
          <a:ln>
            <a:noFill/>
          </a:ln>
        </p:spPr>
        <p:txBody>
          <a:bodyPr>
            <a:normAutofit/>
          </a:bodyPr>
          <a:lstStyle/>
          <a:p>
            <a:pPr>
              <a:spcBef>
                <a:spcPts val="600"/>
              </a:spcBef>
            </a:pPr>
            <a:r>
              <a:rPr lang="fr-CA" sz="2400" dirty="0" smtClean="0"/>
              <a:t>Location de bureaux à la FSSP </a:t>
            </a:r>
          </a:p>
          <a:p>
            <a:pPr>
              <a:spcBef>
                <a:spcPts val="600"/>
              </a:spcBef>
            </a:pPr>
            <a:r>
              <a:rPr lang="fr-CA" sz="2400" dirty="0" smtClean="0"/>
              <a:t>Location de deux appartements </a:t>
            </a:r>
          </a:p>
          <a:p>
            <a:pPr>
              <a:spcBef>
                <a:spcPts val="600"/>
              </a:spcBef>
            </a:pPr>
            <a:r>
              <a:rPr lang="fr-CA" sz="2400" dirty="0" smtClean="0"/>
              <a:t>Exemption de taxe municipale</a:t>
            </a:r>
            <a:endParaRPr lang="fr-CA" sz="2400" dirty="0"/>
          </a:p>
        </p:txBody>
      </p:sp>
      <p:sp>
        <p:nvSpPr>
          <p:cNvPr id="2" name="Content Placeholder 1"/>
          <p:cNvSpPr>
            <a:spLocks noGrp="1"/>
          </p:cNvSpPr>
          <p:nvPr>
            <p:ph idx="1"/>
          </p:nvPr>
        </p:nvSpPr>
        <p:spPr>
          <a:xfrm>
            <a:off x="457200" y="1350172"/>
            <a:ext cx="4042792" cy="3257548"/>
          </a:xfrm>
          <a:ln>
            <a:noFill/>
          </a:ln>
        </p:spPr>
        <p:txBody>
          <a:bodyPr>
            <a:normAutofit/>
          </a:bodyPr>
          <a:lstStyle/>
          <a:p>
            <a:pPr>
              <a:spcBef>
                <a:spcPts val="600"/>
              </a:spcBef>
            </a:pPr>
            <a:r>
              <a:rPr lang="en-CA" sz="2400" dirty="0"/>
              <a:t>Rental of offices to the FSSP</a:t>
            </a:r>
            <a:r>
              <a:rPr lang="en-CA" sz="2400" dirty="0" smtClean="0"/>
              <a:t/>
            </a:r>
            <a:br>
              <a:rPr lang="en-CA" sz="2400" dirty="0" smtClean="0"/>
            </a:br>
            <a:r>
              <a:rPr lang="en-CA" sz="2400" dirty="0" smtClean="0"/>
              <a:t> </a:t>
            </a:r>
            <a:endParaRPr lang="en-CA" sz="2400" dirty="0"/>
          </a:p>
          <a:p>
            <a:pPr>
              <a:spcBef>
                <a:spcPts val="600"/>
              </a:spcBef>
            </a:pPr>
            <a:r>
              <a:rPr lang="en-CA" sz="2400" dirty="0"/>
              <a:t>Rental of two </a:t>
            </a:r>
            <a:r>
              <a:rPr lang="en-CA" sz="2400" dirty="0" smtClean="0"/>
              <a:t>apartments</a:t>
            </a:r>
            <a:br>
              <a:rPr lang="en-CA" sz="2400" dirty="0" smtClean="0"/>
            </a:br>
            <a:r>
              <a:rPr lang="en-CA" sz="2400" dirty="0" smtClean="0"/>
              <a:t> </a:t>
            </a:r>
            <a:endParaRPr lang="en-CA" sz="2400" dirty="0"/>
          </a:p>
          <a:p>
            <a:pPr>
              <a:spcBef>
                <a:spcPts val="600"/>
              </a:spcBef>
            </a:pPr>
            <a:r>
              <a:rPr lang="en-CA" sz="2400" dirty="0"/>
              <a:t>Municipal Tax Exemption</a:t>
            </a:r>
          </a:p>
        </p:txBody>
      </p:sp>
      <p:sp>
        <p:nvSpPr>
          <p:cNvPr id="6" name="Slide Number Placeholder 5"/>
          <p:cNvSpPr>
            <a:spLocks noGrp="1"/>
          </p:cNvSpPr>
          <p:nvPr>
            <p:ph type="sldNum" sz="quarter" idx="12"/>
          </p:nvPr>
        </p:nvSpPr>
        <p:spPr/>
        <p:txBody>
          <a:bodyPr/>
          <a:lstStyle/>
          <a:p>
            <a:fld id="{AB9760D6-BA6E-44D6-9019-E8654313318C}" type="slidenum">
              <a:rPr lang="en-CA" smtClean="0"/>
              <a:t>22</a:t>
            </a:fld>
            <a:endParaRPr lang="en-CA" dirty="0"/>
          </a:p>
        </p:txBody>
      </p:sp>
    </p:spTree>
    <p:extLst>
      <p:ext uri="{BB962C8B-B14F-4D97-AF65-F5344CB8AC3E}">
        <p14:creationId xmlns:p14="http://schemas.microsoft.com/office/powerpoint/2010/main" val="3253627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3200" dirty="0" smtClean="0"/>
              <a:t>Purchase and Renovation Timeline   |   </a:t>
            </a:r>
            <a:r>
              <a:rPr lang="fr-CA" sz="3200" dirty="0"/>
              <a:t>Calendrier d'achat et de </a:t>
            </a:r>
            <a:r>
              <a:rPr lang="fr-CA" sz="3200" dirty="0" smtClean="0"/>
              <a:t>rénovation</a:t>
            </a:r>
            <a:endParaRPr lang="en-CA" sz="3200" dirty="0"/>
          </a:p>
        </p:txBody>
      </p:sp>
      <p:sp>
        <p:nvSpPr>
          <p:cNvPr id="5" name="Content Placeholder 4"/>
          <p:cNvSpPr>
            <a:spLocks noGrp="1"/>
          </p:cNvSpPr>
          <p:nvPr>
            <p:ph idx="13"/>
          </p:nvPr>
        </p:nvSpPr>
        <p:spPr>
          <a:xfrm>
            <a:off x="4644008" y="1343138"/>
            <a:ext cx="4499992" cy="3764642"/>
          </a:xfrm>
        </p:spPr>
        <p:txBody>
          <a:bodyPr>
            <a:normAutofit lnSpcReduction="10000"/>
          </a:bodyPr>
          <a:lstStyle/>
          <a:p>
            <a:pPr>
              <a:lnSpc>
                <a:spcPct val="90000"/>
              </a:lnSpc>
              <a:spcBef>
                <a:spcPts val="600"/>
              </a:spcBef>
            </a:pPr>
            <a:r>
              <a:rPr lang="fr-CA" sz="2200" dirty="0"/>
              <a:t>La date </a:t>
            </a:r>
            <a:r>
              <a:rPr lang="fr-CA" sz="2200" dirty="0" smtClean="0"/>
              <a:t>d'achat prévu pour le </a:t>
            </a:r>
            <a:r>
              <a:rPr lang="fr-CA" sz="2200" dirty="0"/>
              <a:t>30 septembre 2019</a:t>
            </a:r>
            <a:endParaRPr lang="en-CA" sz="2200" dirty="0"/>
          </a:p>
          <a:p>
            <a:pPr>
              <a:lnSpc>
                <a:spcPct val="90000"/>
              </a:lnSpc>
              <a:spcBef>
                <a:spcPts val="600"/>
              </a:spcBef>
            </a:pPr>
            <a:r>
              <a:rPr lang="fr-CA" sz="2200" dirty="0"/>
              <a:t>Production de plans pour un permis de construction et application à la Ville d’Ottawa et au Comité du </a:t>
            </a:r>
            <a:r>
              <a:rPr lang="fr-CA" sz="2200" dirty="0" smtClean="0"/>
              <a:t>patrimoine</a:t>
            </a:r>
            <a:br>
              <a:rPr lang="fr-CA" sz="2200" dirty="0" smtClean="0"/>
            </a:br>
            <a:endParaRPr lang="fr-CA" sz="2200" dirty="0"/>
          </a:p>
          <a:p>
            <a:pPr lvl="1">
              <a:lnSpc>
                <a:spcPct val="90000"/>
              </a:lnSpc>
              <a:spcBef>
                <a:spcPts val="600"/>
              </a:spcBef>
            </a:pPr>
            <a:r>
              <a:rPr lang="fr-CA" sz="2000" dirty="0" smtClean="0"/>
              <a:t>Visons </a:t>
            </a:r>
            <a:r>
              <a:rPr lang="fr-CA" sz="2000" dirty="0"/>
              <a:t>avoir le permis de construire d'ici le 1er décembre 2019</a:t>
            </a:r>
            <a:endParaRPr lang="en-CA" sz="2000" dirty="0"/>
          </a:p>
          <a:p>
            <a:pPr>
              <a:lnSpc>
                <a:spcPct val="90000"/>
              </a:lnSpc>
              <a:spcBef>
                <a:spcPts val="600"/>
              </a:spcBef>
            </a:pPr>
            <a:r>
              <a:rPr lang="fr-CA" sz="2200" dirty="0"/>
              <a:t>Achèvement et ouverture de la salle paroissiale à l’été 2020</a:t>
            </a:r>
            <a:r>
              <a:rPr lang="fr-CA" sz="2000" dirty="0" smtClean="0"/>
              <a:t/>
            </a:r>
            <a:br>
              <a:rPr lang="fr-CA" sz="2000" dirty="0" smtClean="0"/>
            </a:br>
            <a:endParaRPr lang="en-CA" sz="2000" dirty="0"/>
          </a:p>
        </p:txBody>
      </p:sp>
      <p:sp>
        <p:nvSpPr>
          <p:cNvPr id="2" name="Content Placeholder 1"/>
          <p:cNvSpPr>
            <a:spLocks noGrp="1"/>
          </p:cNvSpPr>
          <p:nvPr>
            <p:ph idx="1"/>
          </p:nvPr>
        </p:nvSpPr>
        <p:spPr>
          <a:xfrm>
            <a:off x="457200" y="1339690"/>
            <a:ext cx="4042792" cy="3727449"/>
          </a:xfrm>
        </p:spPr>
        <p:txBody>
          <a:bodyPr>
            <a:normAutofit fontScale="70000" lnSpcReduction="20000"/>
          </a:bodyPr>
          <a:lstStyle/>
          <a:p>
            <a:pPr>
              <a:spcBef>
                <a:spcPts val="600"/>
              </a:spcBef>
            </a:pPr>
            <a:r>
              <a:rPr lang="en-CA" dirty="0" smtClean="0"/>
              <a:t>Purchase </a:t>
            </a:r>
            <a:r>
              <a:rPr lang="en-CA" dirty="0"/>
              <a:t>date is </a:t>
            </a:r>
            <a:r>
              <a:rPr lang="en-CA" dirty="0" smtClean="0"/>
              <a:t>scheduled for September </a:t>
            </a:r>
            <a:r>
              <a:rPr lang="en-CA" dirty="0"/>
              <a:t>30</a:t>
            </a:r>
            <a:r>
              <a:rPr lang="en-CA" baseline="30000" dirty="0"/>
              <a:t>th</a:t>
            </a:r>
            <a:r>
              <a:rPr lang="en-CA" dirty="0"/>
              <a:t>, </a:t>
            </a:r>
            <a:r>
              <a:rPr lang="en-CA" dirty="0" smtClean="0"/>
              <a:t>2019</a:t>
            </a:r>
            <a:r>
              <a:rPr lang="en-CA" dirty="0"/>
              <a:t> </a:t>
            </a:r>
          </a:p>
          <a:p>
            <a:pPr>
              <a:spcBef>
                <a:spcPts val="600"/>
              </a:spcBef>
            </a:pPr>
            <a:r>
              <a:rPr lang="en-CA" dirty="0" smtClean="0"/>
              <a:t>Production </a:t>
            </a:r>
            <a:r>
              <a:rPr lang="en-CA" dirty="0"/>
              <a:t>of plans for a building permit and application to the City of Ottawa and Heritage </a:t>
            </a:r>
            <a:r>
              <a:rPr lang="en-CA" dirty="0" smtClean="0"/>
              <a:t>Committee</a:t>
            </a:r>
          </a:p>
          <a:p>
            <a:pPr lvl="1">
              <a:spcBef>
                <a:spcPts val="600"/>
              </a:spcBef>
            </a:pPr>
            <a:r>
              <a:rPr lang="en-CA" dirty="0" smtClean="0"/>
              <a:t>Aim </a:t>
            </a:r>
            <a:r>
              <a:rPr lang="en-CA" dirty="0"/>
              <a:t>to have the building permit by December 1</a:t>
            </a:r>
            <a:r>
              <a:rPr lang="en-CA" baseline="30000" dirty="0"/>
              <a:t>st</a:t>
            </a:r>
            <a:r>
              <a:rPr lang="en-CA" dirty="0"/>
              <a:t>, </a:t>
            </a:r>
            <a:r>
              <a:rPr lang="en-CA" dirty="0" smtClean="0"/>
              <a:t>2019</a:t>
            </a:r>
            <a:br>
              <a:rPr lang="en-CA" dirty="0" smtClean="0"/>
            </a:br>
            <a:endParaRPr lang="en-CA" dirty="0"/>
          </a:p>
          <a:p>
            <a:pPr>
              <a:spcBef>
                <a:spcPts val="600"/>
              </a:spcBef>
            </a:pPr>
            <a:r>
              <a:rPr lang="en-CA" dirty="0" smtClean="0"/>
              <a:t>Completion </a:t>
            </a:r>
            <a:r>
              <a:rPr lang="en-CA" dirty="0"/>
              <a:t>and opening of the parish hall summer </a:t>
            </a:r>
            <a:r>
              <a:rPr lang="en-CA" dirty="0" smtClean="0"/>
              <a:t>2020</a:t>
            </a:r>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23</a:t>
            </a:fld>
            <a:endParaRPr lang="en-CA" dirty="0"/>
          </a:p>
        </p:txBody>
      </p:sp>
    </p:spTree>
    <p:extLst>
      <p:ext uri="{BB962C8B-B14F-4D97-AF65-F5344CB8AC3E}">
        <p14:creationId xmlns:p14="http://schemas.microsoft.com/office/powerpoint/2010/main" val="1282193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5150" y="1461746"/>
            <a:ext cx="3891755" cy="1774030"/>
          </a:xfrm>
        </p:spPr>
        <p:txBody>
          <a:bodyPr>
            <a:normAutofit fontScale="90000"/>
          </a:bodyPr>
          <a:lstStyle/>
          <a:p>
            <a:r>
              <a:rPr lang="en-CA" dirty="0"/>
              <a:t>Project Costs &amp; Financing Plan</a:t>
            </a:r>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510286" y="1463442"/>
            <a:ext cx="4096938" cy="1194034"/>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FR" sz="3600" dirty="0" smtClean="0"/>
              <a:t>Coûts </a:t>
            </a:r>
            <a:r>
              <a:rPr lang="fr-FR" sz="3600" dirty="0"/>
              <a:t>du projet et plan financier</a:t>
            </a:r>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a:solidFill>
                  <a:schemeClr val="tx1">
                    <a:tint val="75000"/>
                  </a:schemeClr>
                </a:solidFill>
                <a:ea typeface="+mn-ea"/>
                <a:cs typeface="Times New Roman" pitchFamily="18" charset="0"/>
              </a:rPr>
              <a:t>John Fennelly</a:t>
            </a:r>
          </a:p>
        </p:txBody>
      </p:sp>
      <p:sp>
        <p:nvSpPr>
          <p:cNvPr id="4" name="Slide Number Placeholder 3"/>
          <p:cNvSpPr>
            <a:spLocks noGrp="1"/>
          </p:cNvSpPr>
          <p:nvPr>
            <p:ph type="sldNum" sz="quarter" idx="12"/>
          </p:nvPr>
        </p:nvSpPr>
        <p:spPr/>
        <p:txBody>
          <a:bodyPr/>
          <a:lstStyle/>
          <a:p>
            <a:fld id="{AB9760D6-BA6E-44D6-9019-E8654313318C}" type="slidenum">
              <a:rPr lang="en-CA" smtClean="0"/>
              <a:t>24</a:t>
            </a:fld>
            <a:endParaRPr lang="en-CA" dirty="0"/>
          </a:p>
        </p:txBody>
      </p:sp>
    </p:spTree>
    <p:extLst>
      <p:ext uri="{BB962C8B-B14F-4D97-AF65-F5344CB8AC3E}">
        <p14:creationId xmlns:p14="http://schemas.microsoft.com/office/powerpoint/2010/main" val="2172724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a:t>Project Costing   </a:t>
            </a:r>
            <a:r>
              <a:rPr lang="fr-CA" b="1" dirty="0" smtClean="0"/>
              <a:t>|   Coût du projet</a:t>
            </a:r>
            <a:endParaRPr lang="fr-CA" b="1"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095019123"/>
              </p:ext>
            </p:extLst>
          </p:nvPr>
        </p:nvGraphicFramePr>
        <p:xfrm>
          <a:off x="285750" y="1271271"/>
          <a:ext cx="8608221" cy="3643630"/>
        </p:xfrm>
        <a:graphic>
          <a:graphicData uri="http://schemas.openxmlformats.org/drawingml/2006/table">
            <a:tbl>
              <a:tblPr firstRow="1" firstCol="1" bandRow="1"/>
              <a:tblGrid>
                <a:gridCol w="3064669"/>
                <a:gridCol w="1171575"/>
                <a:gridCol w="1014175"/>
                <a:gridCol w="3357802"/>
              </a:tblGrid>
              <a:tr h="348654">
                <a:tc>
                  <a:txBody>
                    <a:bodyPr/>
                    <a:lstStyle/>
                    <a:p>
                      <a:pPr algn="ctr">
                        <a:spcAft>
                          <a:spcPts val="0"/>
                        </a:spcAft>
                      </a:pPr>
                      <a:r>
                        <a:rPr lang="en-CA" sz="1600" kern="50" dirty="0">
                          <a:effectLst/>
                          <a:latin typeface="+mn-lt"/>
                          <a:ea typeface="Lucida Sans Unicode"/>
                          <a:cs typeface="Arial"/>
                        </a:rPr>
                        <a:t>Purchase price -- NHP bldg.</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a:effectLst/>
                          <a:latin typeface="+mn-lt"/>
                          <a:ea typeface="Lucida Sans Unicode"/>
                          <a:cs typeface="Arial"/>
                        </a:rPr>
                        <a:t>$1,750,000      </a:t>
                      </a:r>
                      <a:r>
                        <a:rPr lang="en-CA" sz="1200" kern="50" dirty="0">
                          <a:effectLst/>
                          <a:latin typeface="+mn-lt"/>
                          <a:ea typeface="Lucida Sans Unicode"/>
                          <a:cs typeface="Arial"/>
                        </a:rPr>
                        <a:t/>
                      </a:r>
                      <a:br>
                        <a:rPr lang="en-CA" sz="1200" kern="50" dirty="0">
                          <a:effectLst/>
                          <a:latin typeface="+mn-lt"/>
                          <a:ea typeface="Lucida Sans Unicode"/>
                          <a:cs typeface="Arial"/>
                        </a:rPr>
                      </a:br>
                      <a:r>
                        <a:rPr lang="en-CA" sz="1100" i="1" kern="50" dirty="0">
                          <a:effectLst/>
                          <a:latin typeface="+mn-lt"/>
                          <a:ea typeface="Lucida Sans Unicode"/>
                          <a:cs typeface="Arial"/>
                        </a:rPr>
                        <a:t>(Notes 1 &amp; 2)</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2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kern="50" dirty="0">
                          <a:effectLst/>
                          <a:latin typeface="+mn-lt"/>
                          <a:ea typeface="Lucida Sans Unicode"/>
                          <a:cs typeface="Arial"/>
                        </a:rPr>
                        <a:t>Prix d'achat -- bâtiment NHP.</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1309">
                <a:tc>
                  <a:txBody>
                    <a:bodyPr/>
                    <a:lstStyle/>
                    <a:p>
                      <a:pPr algn="ctr">
                        <a:spcAft>
                          <a:spcPts val="0"/>
                        </a:spcAft>
                      </a:pPr>
                      <a:r>
                        <a:rPr lang="en-CA" sz="1600" kern="50" dirty="0">
                          <a:effectLst/>
                          <a:latin typeface="+mn-lt"/>
                          <a:ea typeface="Lucida Sans Unicode"/>
                          <a:cs typeface="Arial"/>
                        </a:rPr>
                        <a:t>Estimated cost -- repairs/retro 2</a:t>
                      </a:r>
                      <a:r>
                        <a:rPr lang="en-CA" sz="1600" kern="50" baseline="30000" dirty="0">
                          <a:effectLst/>
                          <a:latin typeface="+mn-lt"/>
                          <a:ea typeface="Lucida Sans Unicode"/>
                          <a:cs typeface="Arial"/>
                        </a:rPr>
                        <a:t>nd</a:t>
                      </a:r>
                      <a:r>
                        <a:rPr lang="en-CA" sz="1600" kern="50" dirty="0">
                          <a:effectLst/>
                          <a:latin typeface="+mn-lt"/>
                          <a:ea typeface="Lucida Sans Unicode"/>
                          <a:cs typeface="Arial"/>
                        </a:rPr>
                        <a:t> &amp; 3</a:t>
                      </a:r>
                      <a:r>
                        <a:rPr lang="en-CA" sz="1600" kern="50" baseline="30000" dirty="0">
                          <a:effectLst/>
                          <a:latin typeface="+mn-lt"/>
                          <a:ea typeface="Lucida Sans Unicode"/>
                          <a:cs typeface="Arial"/>
                        </a:rPr>
                        <a:t>rd</a:t>
                      </a:r>
                      <a:r>
                        <a:rPr lang="en-CA" sz="1600" kern="50" dirty="0">
                          <a:effectLst/>
                          <a:latin typeface="+mn-lt"/>
                          <a:ea typeface="Lucida Sans Unicode"/>
                          <a:cs typeface="Arial"/>
                        </a:rPr>
                        <a:t> floors</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smtClean="0">
                          <a:effectLst/>
                          <a:latin typeface="+mn-lt"/>
                          <a:ea typeface="Lucida Sans Unicode"/>
                          <a:cs typeface="Arial"/>
                        </a:rPr>
                        <a:t>$</a:t>
                      </a:r>
                      <a:r>
                        <a:rPr lang="en-CA" sz="1600" kern="50" dirty="0">
                          <a:effectLst/>
                          <a:latin typeface="+mn-lt"/>
                          <a:ea typeface="Lucida Sans Unicode"/>
                          <a:cs typeface="Arial"/>
                        </a:rPr>
                        <a:t>1,100,000    </a:t>
                      </a:r>
                      <a:r>
                        <a:rPr lang="en-CA" sz="1200" kern="50" dirty="0">
                          <a:effectLst/>
                          <a:latin typeface="+mn-lt"/>
                          <a:ea typeface="Lucida Sans Unicode"/>
                          <a:cs typeface="Arial"/>
                        </a:rPr>
                        <a:t/>
                      </a:r>
                      <a:br>
                        <a:rPr lang="en-CA" sz="1200" kern="50" dirty="0">
                          <a:effectLst/>
                          <a:latin typeface="+mn-lt"/>
                          <a:ea typeface="Lucida Sans Unicode"/>
                          <a:cs typeface="Arial"/>
                        </a:rPr>
                      </a:br>
                      <a:r>
                        <a:rPr lang="en-CA" sz="1100" i="1" kern="50" dirty="0">
                          <a:effectLst/>
                          <a:latin typeface="+mn-lt"/>
                          <a:ea typeface="Lucida Sans Unicode"/>
                          <a:cs typeface="Arial"/>
                        </a:rPr>
                        <a:t>(Notes 3 &amp;4)</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2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kern="50" dirty="0">
                          <a:effectLst/>
                          <a:latin typeface="+mn-lt"/>
                          <a:ea typeface="Lucida Sans Unicode"/>
                          <a:cs typeface="Arial"/>
                        </a:rPr>
                        <a:t>Coût estimé : réparations/rénovations 2</a:t>
                      </a:r>
                      <a:r>
                        <a:rPr lang="fr-CA" sz="1600" kern="50" baseline="30000" dirty="0">
                          <a:effectLst/>
                          <a:latin typeface="+mn-lt"/>
                          <a:ea typeface="Lucida Sans Unicode"/>
                          <a:cs typeface="Arial"/>
                        </a:rPr>
                        <a:t>e </a:t>
                      </a:r>
                      <a:r>
                        <a:rPr lang="fr-CA" sz="1600" kern="50" dirty="0">
                          <a:effectLst/>
                          <a:latin typeface="+mn-lt"/>
                          <a:ea typeface="Lucida Sans Unicode"/>
                          <a:cs typeface="Arial"/>
                        </a:rPr>
                        <a:t>et 3</a:t>
                      </a:r>
                      <a:r>
                        <a:rPr lang="fr-CA" sz="1600" kern="50" baseline="30000" dirty="0">
                          <a:effectLst/>
                          <a:latin typeface="+mn-lt"/>
                          <a:ea typeface="Lucida Sans Unicode"/>
                          <a:cs typeface="Arial"/>
                        </a:rPr>
                        <a:t>e </a:t>
                      </a:r>
                      <a:r>
                        <a:rPr lang="fr-CA" sz="1600" kern="50" dirty="0">
                          <a:effectLst/>
                          <a:latin typeface="+mn-lt"/>
                          <a:ea typeface="Lucida Sans Unicode"/>
                          <a:cs typeface="Arial"/>
                        </a:rPr>
                        <a:t>étages</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8654">
                <a:tc>
                  <a:txBody>
                    <a:bodyPr/>
                    <a:lstStyle/>
                    <a:p>
                      <a:pPr algn="ctr">
                        <a:spcAft>
                          <a:spcPts val="0"/>
                        </a:spcAft>
                      </a:pPr>
                      <a:r>
                        <a:rPr lang="en-CA" sz="1600" u="sng" kern="50" dirty="0">
                          <a:effectLst/>
                          <a:latin typeface="+mn-lt"/>
                          <a:ea typeface="Lucida Sans Unicode"/>
                          <a:cs typeface="Arial"/>
                        </a:rPr>
                        <a:t>Total Cost</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2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a:effectLst/>
                          <a:latin typeface="+mn-lt"/>
                          <a:ea typeface="Lucida Sans Unicode"/>
                          <a:cs typeface="Arial"/>
                        </a:rPr>
                        <a:t>$</a:t>
                      </a:r>
                      <a:r>
                        <a:rPr lang="en-CA" sz="1600" u="sng" kern="50" dirty="0">
                          <a:effectLst/>
                          <a:latin typeface="+mn-lt"/>
                          <a:ea typeface="Lucida Sans Unicode"/>
                          <a:cs typeface="Arial"/>
                        </a:rPr>
                        <a:t>2,850,000</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u="sng" kern="50" dirty="0">
                          <a:effectLst/>
                          <a:latin typeface="+mn-lt"/>
                          <a:ea typeface="Lucida Sans Unicode"/>
                          <a:cs typeface="Arial"/>
                        </a:rPr>
                        <a:t>Coût total</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3745">
                <a:tc>
                  <a:txBody>
                    <a:bodyPr/>
                    <a:lstStyle/>
                    <a:p>
                      <a:pPr algn="ctr">
                        <a:spcAft>
                          <a:spcPts val="0"/>
                        </a:spcAft>
                      </a:pPr>
                      <a:r>
                        <a:rPr lang="en-CA" sz="16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2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97307">
                <a:tc>
                  <a:txBody>
                    <a:bodyPr/>
                    <a:lstStyle/>
                    <a:p>
                      <a:pPr algn="ctr">
                        <a:spcAft>
                          <a:spcPts val="0"/>
                        </a:spcAft>
                      </a:pPr>
                      <a:r>
                        <a:rPr lang="en-CA" sz="1600" u="sng" kern="50" dirty="0">
                          <a:effectLst/>
                          <a:latin typeface="+mn-lt"/>
                          <a:ea typeface="Lucida Sans Unicode"/>
                          <a:cs typeface="Arial"/>
                        </a:rPr>
                        <a:t>Down payment:</a:t>
                      </a:r>
                      <a:endParaRPr lang="en-CA" sz="1100" kern="50" dirty="0">
                        <a:effectLst/>
                        <a:latin typeface="+mn-lt"/>
                        <a:ea typeface="Lucida Sans Unicode"/>
                        <a:cs typeface="Arial"/>
                      </a:endParaRPr>
                    </a:p>
                    <a:p>
                      <a:pPr algn="ctr">
                        <a:spcAft>
                          <a:spcPts val="0"/>
                        </a:spcAft>
                      </a:pPr>
                      <a:r>
                        <a:rPr lang="en-CA" sz="1600" kern="50" dirty="0">
                          <a:effectLst/>
                          <a:latin typeface="+mn-lt"/>
                          <a:ea typeface="Lucida Sans Unicode"/>
                          <a:cs typeface="Arial"/>
                        </a:rPr>
                        <a:t>Proceeds from the sale of 566 Old St. Patrick St.</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smtClean="0">
                          <a:effectLst/>
                          <a:latin typeface="+mn-lt"/>
                          <a:ea typeface="Lucida Sans Unicode"/>
                          <a:cs typeface="Arial"/>
                        </a:rPr>
                        <a:t/>
                      </a:r>
                      <a:br>
                        <a:rPr lang="en-CA" sz="1600" kern="50" dirty="0" smtClean="0">
                          <a:effectLst/>
                          <a:latin typeface="+mn-lt"/>
                          <a:ea typeface="Lucida Sans Unicode"/>
                          <a:cs typeface="Arial"/>
                        </a:rPr>
                      </a:br>
                      <a:r>
                        <a:rPr lang="en-CA" sz="1600" kern="50" dirty="0" smtClean="0">
                          <a:effectLst/>
                          <a:latin typeface="+mn-lt"/>
                          <a:ea typeface="Lucida Sans Unicode"/>
                          <a:cs typeface="Arial"/>
                        </a:rPr>
                        <a:t>$</a:t>
                      </a:r>
                      <a:r>
                        <a:rPr lang="en-CA" sz="1600" kern="50" dirty="0">
                          <a:effectLst/>
                          <a:latin typeface="+mn-lt"/>
                          <a:ea typeface="Lucida Sans Unicode"/>
                          <a:cs typeface="Arial"/>
                        </a:rPr>
                        <a:t>1,050,000    </a:t>
                      </a:r>
                      <a:r>
                        <a:rPr lang="en-CA" sz="1200" kern="50" dirty="0">
                          <a:effectLst/>
                          <a:latin typeface="+mn-lt"/>
                          <a:ea typeface="Lucida Sans Unicode"/>
                          <a:cs typeface="Arial"/>
                        </a:rPr>
                        <a:t/>
                      </a:r>
                      <a:br>
                        <a:rPr lang="en-CA" sz="1200" kern="50" dirty="0">
                          <a:effectLst/>
                          <a:latin typeface="+mn-lt"/>
                          <a:ea typeface="Lucida Sans Unicode"/>
                          <a:cs typeface="Arial"/>
                        </a:rPr>
                      </a:br>
                      <a:r>
                        <a:rPr lang="en-CA" sz="1100" i="1" kern="50" dirty="0">
                          <a:effectLst/>
                          <a:latin typeface="+mn-lt"/>
                          <a:ea typeface="Lucida Sans Unicode"/>
                          <a:cs typeface="Arial"/>
                        </a:rPr>
                        <a:t>(Note 5)</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u="sng" kern="50" dirty="0">
                          <a:effectLst/>
                          <a:latin typeface="+mn-lt"/>
                          <a:ea typeface="Lucida Sans Unicode"/>
                          <a:cs typeface="Arial"/>
                        </a:rPr>
                        <a:t>Versement initial</a:t>
                      </a:r>
                      <a:r>
                        <a:rPr lang="fr-CA" sz="1600" kern="50" dirty="0">
                          <a:effectLst/>
                          <a:latin typeface="+mn-lt"/>
                          <a:ea typeface="Lucida Sans Unicode"/>
                          <a:cs typeface="Arial"/>
                        </a:rPr>
                        <a:t>:</a:t>
                      </a:r>
                      <a:endParaRPr lang="en-CA" sz="1100" kern="50" dirty="0">
                        <a:effectLst/>
                        <a:latin typeface="+mn-lt"/>
                        <a:ea typeface="Lucida Sans Unicode"/>
                        <a:cs typeface="Arial"/>
                      </a:endParaRPr>
                    </a:p>
                    <a:p>
                      <a:pPr algn="ctr">
                        <a:spcAft>
                          <a:spcPts val="0"/>
                        </a:spcAft>
                      </a:pPr>
                      <a:r>
                        <a:rPr lang="fr-CA" sz="1600" kern="50" dirty="0">
                          <a:effectLst/>
                          <a:latin typeface="+mn-lt"/>
                          <a:ea typeface="Lucida Sans Unicode"/>
                          <a:cs typeface="Arial"/>
                        </a:rPr>
                        <a:t>Produit de la vente de l’immeuble 566 Old St. Patrick</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1296">
                <a:tc>
                  <a:txBody>
                    <a:bodyPr/>
                    <a:lstStyle/>
                    <a:p>
                      <a:pPr algn="ctr">
                        <a:spcAft>
                          <a:spcPts val="0"/>
                        </a:spcAft>
                      </a:pPr>
                      <a:r>
                        <a:rPr lang="en-CA" sz="1600" kern="50" dirty="0">
                          <a:effectLst/>
                          <a:latin typeface="+mn-lt"/>
                          <a:ea typeface="Lucida Sans Unicode"/>
                          <a:cs typeface="Arial"/>
                        </a:rPr>
                        <a:t>Funds on deposit with the Archdiocese of Ottawa</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smtClean="0">
                          <a:effectLst/>
                          <a:latin typeface="+mn-lt"/>
                          <a:ea typeface="Lucida Sans Unicode"/>
                          <a:cs typeface="Arial"/>
                        </a:rPr>
                        <a:t>$</a:t>
                      </a:r>
                      <a:r>
                        <a:rPr lang="en-CA" sz="1600" kern="50" dirty="0">
                          <a:effectLst/>
                          <a:latin typeface="+mn-lt"/>
                          <a:ea typeface="Lucida Sans Unicode"/>
                          <a:cs typeface="Arial"/>
                        </a:rPr>
                        <a:t>300,000      </a:t>
                      </a:r>
                      <a:r>
                        <a:rPr lang="en-CA" sz="1200" kern="50" dirty="0">
                          <a:effectLst/>
                          <a:latin typeface="+mn-lt"/>
                          <a:ea typeface="Lucida Sans Unicode"/>
                          <a:cs typeface="Arial"/>
                        </a:rPr>
                        <a:t/>
                      </a:r>
                      <a:br>
                        <a:rPr lang="en-CA" sz="1200" kern="50" dirty="0">
                          <a:effectLst/>
                          <a:latin typeface="+mn-lt"/>
                          <a:ea typeface="Lucida Sans Unicode"/>
                          <a:cs typeface="Arial"/>
                        </a:rPr>
                      </a:br>
                      <a:r>
                        <a:rPr lang="en-CA" sz="1100" i="1" kern="50" dirty="0">
                          <a:effectLst/>
                          <a:latin typeface="+mn-lt"/>
                          <a:ea typeface="Lucida Sans Unicode"/>
                          <a:cs typeface="Arial"/>
                        </a:rPr>
                        <a:t>(Note 6)</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kern="50" dirty="0">
                          <a:effectLst/>
                          <a:latin typeface="+mn-lt"/>
                          <a:ea typeface="Lucida Sans Unicode"/>
                          <a:cs typeface="Arial"/>
                        </a:rPr>
                        <a:t>Fonds en dépôt à l'Archidiocèse d'Ottawa</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71462">
                <a:tc>
                  <a:txBody>
                    <a:bodyPr/>
                    <a:lstStyle/>
                    <a:p>
                      <a:pPr algn="ctr">
                        <a:spcAft>
                          <a:spcPts val="0"/>
                        </a:spcAft>
                      </a:pPr>
                      <a:r>
                        <a:rPr lang="en-CA" sz="1600" kern="50" dirty="0">
                          <a:effectLst/>
                          <a:latin typeface="+mn-lt"/>
                          <a:ea typeface="Lucida Sans Unicode"/>
                          <a:cs typeface="Arial"/>
                        </a:rPr>
                        <a:t>Capital campaign</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kern="50" dirty="0" smtClean="0">
                          <a:effectLst/>
                          <a:latin typeface="+mn-lt"/>
                          <a:ea typeface="Lucida Sans Unicode"/>
                          <a:cs typeface="Arial"/>
                        </a:rPr>
                        <a:t>$</a:t>
                      </a:r>
                      <a:r>
                        <a:rPr lang="en-CA" sz="1600" kern="50" dirty="0">
                          <a:effectLst/>
                          <a:latin typeface="+mn-lt"/>
                          <a:ea typeface="Lucida Sans Unicode"/>
                          <a:cs typeface="Arial"/>
                        </a:rPr>
                        <a:t>300,000      </a:t>
                      </a:r>
                      <a:r>
                        <a:rPr lang="en-CA" sz="1200" kern="50" dirty="0">
                          <a:effectLst/>
                          <a:latin typeface="+mn-lt"/>
                          <a:ea typeface="Lucida Sans Unicode"/>
                          <a:cs typeface="Arial"/>
                        </a:rPr>
                        <a:t/>
                      </a:r>
                      <a:br>
                        <a:rPr lang="en-CA" sz="1200" kern="50" dirty="0">
                          <a:effectLst/>
                          <a:latin typeface="+mn-lt"/>
                          <a:ea typeface="Lucida Sans Unicode"/>
                          <a:cs typeface="Arial"/>
                        </a:rPr>
                      </a:br>
                      <a:r>
                        <a:rPr lang="en-CA" sz="1100" i="1" kern="50" dirty="0">
                          <a:effectLst/>
                          <a:latin typeface="+mn-lt"/>
                          <a:ea typeface="Lucida Sans Unicode"/>
                          <a:cs typeface="Arial"/>
                        </a:rPr>
                        <a:t>(Note 7)</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u="sng" kern="50" dirty="0" smtClean="0">
                          <a:effectLst/>
                          <a:latin typeface="+mn-lt"/>
                          <a:ea typeface="Lucida Sans Unicode"/>
                          <a:cs typeface="Arial"/>
                        </a:rPr>
                        <a:t>$</a:t>
                      </a:r>
                      <a:r>
                        <a:rPr lang="en-CA" sz="1600" u="sng" kern="50" dirty="0">
                          <a:effectLst/>
                          <a:latin typeface="+mn-lt"/>
                          <a:ea typeface="Lucida Sans Unicode"/>
                          <a:cs typeface="Arial"/>
                        </a:rPr>
                        <a:t>1,650,000</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kern="50" dirty="0">
                          <a:effectLst/>
                          <a:latin typeface="+mn-lt"/>
                          <a:ea typeface="Lucida Sans Unicode"/>
                          <a:cs typeface="Arial"/>
                        </a:rPr>
                        <a:t>Campagne de financement</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8614">
                <a:tc>
                  <a:txBody>
                    <a:bodyPr/>
                    <a:lstStyle/>
                    <a:p>
                      <a:pPr algn="ctr">
                        <a:spcAft>
                          <a:spcPts val="0"/>
                        </a:spcAft>
                      </a:pPr>
                      <a:r>
                        <a:rPr lang="en-CA" sz="1600" kern="50" dirty="0">
                          <a:effectLst/>
                          <a:latin typeface="+mn-lt"/>
                          <a:ea typeface="Lucida Sans Unicode"/>
                          <a:cs typeface="Arial"/>
                        </a:rPr>
                        <a:t>Mortgage required from the Archdiocese</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200" kern="50" dirty="0">
                          <a:effectLst/>
                          <a:latin typeface="+mn-lt"/>
                          <a:ea typeface="Lucida Sans Unicode"/>
                          <a:cs typeface="Arial"/>
                        </a:rPr>
                        <a:t> </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CA" sz="1600" u="dbl" kern="50" dirty="0" smtClean="0">
                          <a:effectLst/>
                          <a:latin typeface="+mn-lt"/>
                          <a:ea typeface="Lucida Sans Unicode"/>
                          <a:cs typeface="Arial"/>
                        </a:rPr>
                        <a:t>$</a:t>
                      </a:r>
                      <a:r>
                        <a:rPr lang="en-CA" sz="1600" u="dbl" kern="50" dirty="0">
                          <a:effectLst/>
                          <a:latin typeface="+mn-lt"/>
                          <a:ea typeface="Lucida Sans Unicode"/>
                          <a:cs typeface="Arial"/>
                        </a:rPr>
                        <a:t>1,200,000</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fr-CA" sz="1600" kern="50" dirty="0">
                          <a:effectLst/>
                          <a:latin typeface="+mn-lt"/>
                          <a:ea typeface="Lucida Sans Unicode"/>
                          <a:cs typeface="Arial"/>
                        </a:rPr>
                        <a:t>Hypothèque requise de l'archidiocèse</a:t>
                      </a:r>
                      <a:endParaRPr lang="en-CA" sz="1100" kern="50" dirty="0">
                        <a:effectLst/>
                        <a:latin typeface="+mn-lt"/>
                        <a:ea typeface="Lucida Sans Unicode"/>
                        <a:cs typeface="Arial"/>
                      </a:endParaRPr>
                    </a:p>
                  </a:txBody>
                  <a:tcPr marL="28918" marR="2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AB9760D6-BA6E-44D6-9019-E8654313318C}" type="slidenum">
              <a:rPr lang="en-CA" smtClean="0"/>
              <a:t>25</a:t>
            </a:fld>
            <a:endParaRPr lang="en-CA" dirty="0"/>
          </a:p>
        </p:txBody>
      </p:sp>
    </p:spTree>
    <p:extLst>
      <p:ext uri="{BB962C8B-B14F-4D97-AF65-F5344CB8AC3E}">
        <p14:creationId xmlns:p14="http://schemas.microsoft.com/office/powerpoint/2010/main" val="1708196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b="1" dirty="0"/>
              <a:t>Project Costing   </a:t>
            </a:r>
            <a:r>
              <a:rPr lang="fr-CA" b="1" dirty="0" smtClean="0"/>
              <a:t>|   Coût du projet</a:t>
            </a:r>
            <a:endParaRPr lang="fr-CA" b="1"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698710939"/>
              </p:ext>
            </p:extLst>
          </p:nvPr>
        </p:nvGraphicFramePr>
        <p:xfrm>
          <a:off x="242887" y="64407"/>
          <a:ext cx="8686800" cy="5039183"/>
        </p:xfrm>
        <a:graphic>
          <a:graphicData uri="http://schemas.openxmlformats.org/drawingml/2006/table">
            <a:tbl>
              <a:tblPr/>
              <a:tblGrid>
                <a:gridCol w="3421856"/>
                <a:gridCol w="978694"/>
                <a:gridCol w="1007269"/>
                <a:gridCol w="3278981"/>
              </a:tblGrid>
              <a:tr h="0">
                <a:tc>
                  <a:txBody>
                    <a:bodyPr/>
                    <a:lstStyle/>
                    <a:p>
                      <a:pPr algn="ctr">
                        <a:lnSpc>
                          <a:spcPct val="107000"/>
                        </a:lnSpc>
                        <a:spcAft>
                          <a:spcPts val="0"/>
                        </a:spcAft>
                      </a:pPr>
                      <a:r>
                        <a:rPr lang="en-CA" sz="1600" kern="50" dirty="0">
                          <a:effectLst/>
                          <a:latin typeface="+mn-lt"/>
                          <a:ea typeface="Lucida Sans Unicode"/>
                          <a:cs typeface="Arial"/>
                        </a:rPr>
                        <a:t>Mortgage required</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$1,200,000</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Prêt hypothécaire requis</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400" kern="50" noProof="0" dirty="0" smtClean="0">
                          <a:effectLst/>
                          <a:latin typeface="+mn-lt"/>
                          <a:ea typeface="Lucida Sans Unicode"/>
                          <a:cs typeface="Arial"/>
                        </a:rPr>
                        <a:t> </a:t>
                      </a:r>
                      <a:endParaRPr lang="fr-CA" sz="4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812">
                <a:tc>
                  <a:txBody>
                    <a:bodyPr/>
                    <a:lstStyle/>
                    <a:p>
                      <a:pPr algn="ctr">
                        <a:lnSpc>
                          <a:spcPct val="107000"/>
                        </a:lnSpc>
                        <a:spcAft>
                          <a:spcPts val="0"/>
                        </a:spcAft>
                      </a:pPr>
                      <a:r>
                        <a:rPr lang="en-CA" sz="1600" b="1" u="sng" kern="50" dirty="0">
                          <a:effectLst/>
                          <a:latin typeface="+mn-lt"/>
                          <a:ea typeface="Lucida Sans Unicode"/>
                          <a:cs typeface="Arial"/>
                        </a:rPr>
                        <a:t>Annual costs</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b="1" kern="50" dirty="0">
                          <a:effectLst/>
                          <a:latin typeface="+mn-lt"/>
                          <a:ea typeface="Lucida Sans Unicode"/>
                          <a:cs typeface="Arial"/>
                        </a:rPr>
                        <a:t> </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spcAft>
                          <a:spcPts val="0"/>
                        </a:spcAft>
                      </a:pPr>
                      <a:r>
                        <a:rPr lang="en-CA" sz="1600" b="1" kern="50" dirty="0">
                          <a:effectLst/>
                          <a:latin typeface="+mn-lt"/>
                          <a:ea typeface="Lucida Sans Unicode"/>
                          <a:cs typeface="Arial"/>
                        </a:rPr>
                        <a:t> </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b="1" u="sng" kern="50" noProof="0" dirty="0" smtClean="0">
                          <a:effectLst/>
                          <a:latin typeface="+mn-lt"/>
                          <a:ea typeface="Lucida Sans Unicode"/>
                          <a:cs typeface="Arial"/>
                        </a:rPr>
                        <a:t>Coûts annuels</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400" kern="50" noProof="0" dirty="0" smtClean="0">
                          <a:effectLst/>
                          <a:latin typeface="+mn-lt"/>
                          <a:ea typeface="Lucida Sans Unicode"/>
                          <a:cs typeface="Arial"/>
                        </a:rPr>
                        <a:t> </a:t>
                      </a:r>
                      <a:endParaRPr lang="fr-CA" sz="4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06449">
                <a:tc>
                  <a:txBody>
                    <a:bodyPr/>
                    <a:lstStyle/>
                    <a:p>
                      <a:pPr algn="ctr">
                        <a:lnSpc>
                          <a:spcPct val="107000"/>
                        </a:lnSpc>
                        <a:spcAft>
                          <a:spcPts val="0"/>
                        </a:spcAft>
                      </a:pPr>
                      <a:r>
                        <a:rPr lang="en-CA" sz="1600" kern="50" dirty="0">
                          <a:effectLst/>
                          <a:latin typeface="+mn-lt"/>
                          <a:ea typeface="Lucida Sans Unicode"/>
                          <a:cs typeface="Arial"/>
                        </a:rPr>
                        <a:t>Mortgage payments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$73,812</a:t>
                      </a:r>
                    </a:p>
                    <a:p>
                      <a:pPr algn="ctr">
                        <a:lnSpc>
                          <a:spcPct val="107000"/>
                        </a:lnSpc>
                        <a:spcAft>
                          <a:spcPts val="0"/>
                        </a:spcAft>
                      </a:pPr>
                      <a:r>
                        <a:rPr lang="en-CA" sz="1100" i="1" kern="50" dirty="0">
                          <a:effectLst/>
                          <a:latin typeface="+mn-lt"/>
                          <a:ea typeface="Lucida Sans Unicode"/>
                          <a:cs typeface="Arial"/>
                        </a:rPr>
                        <a:t>(Note 7)</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Paiements hypothécaires </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2490">
                <a:tc>
                  <a:txBody>
                    <a:bodyPr/>
                    <a:lstStyle/>
                    <a:p>
                      <a:pPr algn="ctr">
                        <a:lnSpc>
                          <a:spcPct val="107000"/>
                        </a:lnSpc>
                        <a:spcAft>
                          <a:spcPts val="0"/>
                        </a:spcAft>
                      </a:pPr>
                      <a:r>
                        <a:rPr lang="en-CA" sz="1600" kern="50" dirty="0">
                          <a:effectLst/>
                          <a:latin typeface="+mn-lt"/>
                          <a:ea typeface="Lucida Sans Unicode"/>
                          <a:cs typeface="Arial"/>
                        </a:rPr>
                        <a:t>Est. annual operating costs -- hall</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$50,000</a:t>
                      </a:r>
                    </a:p>
                    <a:p>
                      <a:pPr algn="ctr">
                        <a:lnSpc>
                          <a:spcPct val="107000"/>
                        </a:lnSpc>
                        <a:spcAft>
                          <a:spcPts val="0"/>
                        </a:spcAft>
                      </a:pPr>
                      <a:r>
                        <a:rPr lang="en-CA" sz="1100" i="1" kern="50" dirty="0">
                          <a:effectLst/>
                          <a:latin typeface="+mn-lt"/>
                          <a:ea typeface="Lucida Sans Unicode"/>
                          <a:cs typeface="Arial"/>
                        </a:rPr>
                        <a:t>(Note 8)</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Est. frais d'exploitation annuels -- salle</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ctr">
                        <a:lnSpc>
                          <a:spcPct val="107000"/>
                        </a:lnSpc>
                        <a:spcAft>
                          <a:spcPts val="0"/>
                        </a:spcAft>
                      </a:pPr>
                      <a:r>
                        <a:rPr lang="en-CA" sz="1600" u="sng" kern="50" dirty="0">
                          <a:effectLst/>
                          <a:latin typeface="+mn-lt"/>
                          <a:ea typeface="Lucida Sans Unicode"/>
                          <a:cs typeface="Arial"/>
                        </a:rPr>
                        <a:t>Total Annual Costs</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b="1" kern="50" dirty="0">
                          <a:effectLst/>
                          <a:latin typeface="+mn-lt"/>
                          <a:ea typeface="Lucida Sans Unicode"/>
                          <a:cs typeface="Arial"/>
                        </a:rPr>
                        <a:t>$123,812</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u="sng" kern="50" noProof="0" dirty="0" smtClean="0">
                          <a:effectLst/>
                          <a:latin typeface="+mn-lt"/>
                          <a:ea typeface="Lucida Sans Unicode"/>
                          <a:cs typeface="Arial"/>
                        </a:rPr>
                        <a:t>Total des coûts annuels</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400" kern="50" noProof="0" dirty="0" smtClean="0">
                          <a:effectLst/>
                          <a:latin typeface="+mn-lt"/>
                          <a:ea typeface="Lucida Sans Unicode"/>
                          <a:cs typeface="Arial"/>
                        </a:rPr>
                        <a:t> </a:t>
                      </a:r>
                      <a:endParaRPr lang="fr-CA" sz="4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ctr">
                        <a:lnSpc>
                          <a:spcPct val="107000"/>
                        </a:lnSpc>
                        <a:spcAft>
                          <a:spcPts val="0"/>
                        </a:spcAft>
                      </a:pPr>
                      <a:r>
                        <a:rPr lang="en-CA" sz="1600" b="1" u="sng" kern="50" dirty="0" smtClean="0">
                          <a:effectLst/>
                          <a:latin typeface="+mn-lt"/>
                          <a:ea typeface="Lucida Sans Unicode"/>
                          <a:cs typeface="Arial"/>
                        </a:rPr>
                        <a:t>Sources of </a:t>
                      </a:r>
                      <a:r>
                        <a:rPr lang="en-CA" sz="1600" b="1" u="sng" kern="50" dirty="0">
                          <a:effectLst/>
                          <a:latin typeface="+mn-lt"/>
                          <a:ea typeface="Lucida Sans Unicode"/>
                          <a:cs typeface="Arial"/>
                        </a:rPr>
                        <a:t>Funding</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b="1" u="sng" kern="50" noProof="0" dirty="0" smtClean="0">
                          <a:effectLst/>
                          <a:latin typeface="+mn-lt"/>
                          <a:ea typeface="Lucida Sans Unicode"/>
                          <a:cs typeface="Arial"/>
                        </a:rPr>
                        <a:t>Sources de financement</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817">
                <a:tc>
                  <a:txBody>
                    <a:bodyPr/>
                    <a:lstStyle/>
                    <a:p>
                      <a:pPr algn="ctr">
                        <a:lnSpc>
                          <a:spcPct val="107000"/>
                        </a:lnSpc>
                        <a:spcAft>
                          <a:spcPts val="0"/>
                        </a:spcAft>
                      </a:pPr>
                      <a:r>
                        <a:rPr lang="en-CA" sz="1600" kern="50" dirty="0">
                          <a:effectLst/>
                          <a:latin typeface="+mn-lt"/>
                          <a:ea typeface="Lucida Sans Unicode"/>
                          <a:cs typeface="Arial"/>
                        </a:rPr>
                        <a:t>Estimated annual profit--bookstore</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$15,000</a:t>
                      </a:r>
                    </a:p>
                    <a:p>
                      <a:pPr algn="ctr">
                        <a:lnSpc>
                          <a:spcPct val="107000"/>
                        </a:lnSpc>
                        <a:spcAft>
                          <a:spcPts val="0"/>
                        </a:spcAft>
                      </a:pPr>
                      <a:r>
                        <a:rPr lang="en-CA" sz="1100" i="1" kern="50" dirty="0">
                          <a:effectLst/>
                          <a:latin typeface="+mn-lt"/>
                          <a:ea typeface="Lucida Sans Unicode"/>
                          <a:cs typeface="Arial"/>
                        </a:rPr>
                        <a:t>(Note 9)</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Profit annuel estimé -- librairie</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2339">
                <a:tc>
                  <a:txBody>
                    <a:bodyPr/>
                    <a:lstStyle/>
                    <a:p>
                      <a:pPr algn="ctr">
                        <a:lnSpc>
                          <a:spcPct val="107000"/>
                        </a:lnSpc>
                        <a:spcAft>
                          <a:spcPts val="0"/>
                        </a:spcAft>
                      </a:pPr>
                      <a:r>
                        <a:rPr lang="en-CA" sz="1600" kern="50" dirty="0">
                          <a:effectLst/>
                          <a:latin typeface="+mn-lt"/>
                          <a:ea typeface="Lucida Sans Unicode"/>
                          <a:cs typeface="Arial"/>
                        </a:rPr>
                        <a:t>Rental income -- FSSP +apts.</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$42,000</a:t>
                      </a:r>
                    </a:p>
                    <a:p>
                      <a:pPr algn="ctr">
                        <a:lnSpc>
                          <a:spcPct val="107000"/>
                        </a:lnSpc>
                        <a:spcAft>
                          <a:spcPts val="0"/>
                        </a:spcAft>
                      </a:pPr>
                      <a:r>
                        <a:rPr lang="en-CA" sz="1100" i="1" kern="50" dirty="0">
                          <a:effectLst/>
                          <a:latin typeface="+mn-lt"/>
                          <a:ea typeface="Lucida Sans Unicode"/>
                          <a:cs typeface="Arial"/>
                        </a:rPr>
                        <a:t>(Notes 10 &amp;11)</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Revenus locatifs – FSSP et</a:t>
                      </a:r>
                      <a:r>
                        <a:rPr lang="fr-CA" sz="1600" kern="50" baseline="0" noProof="0" dirty="0" smtClean="0">
                          <a:effectLst/>
                          <a:latin typeface="+mn-lt"/>
                          <a:ea typeface="Lucida Sans Unicode"/>
                          <a:cs typeface="Arial"/>
                        </a:rPr>
                        <a:t> </a:t>
                      </a:r>
                      <a:r>
                        <a:rPr lang="fr-CA" sz="1600" kern="50" noProof="0" dirty="0" smtClean="0">
                          <a:effectLst/>
                          <a:latin typeface="+mn-lt"/>
                          <a:ea typeface="Lucida Sans Unicode"/>
                          <a:cs typeface="Arial"/>
                        </a:rPr>
                        <a:t>appartements</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9562">
                <a:tc>
                  <a:txBody>
                    <a:bodyPr/>
                    <a:lstStyle/>
                    <a:p>
                      <a:pPr algn="ctr">
                        <a:lnSpc>
                          <a:spcPct val="107000"/>
                        </a:lnSpc>
                        <a:spcAft>
                          <a:spcPts val="0"/>
                        </a:spcAft>
                      </a:pPr>
                      <a:r>
                        <a:rPr lang="en-CA" sz="1600" kern="50" dirty="0">
                          <a:effectLst/>
                          <a:latin typeface="+mn-lt"/>
                          <a:ea typeface="Lucida Sans Unicode"/>
                          <a:cs typeface="Arial"/>
                        </a:rPr>
                        <a:t>Interest earned -- deposit a/c</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$24,500</a:t>
                      </a:r>
                    </a:p>
                    <a:p>
                      <a:pPr algn="ctr">
                        <a:lnSpc>
                          <a:spcPct val="107000"/>
                        </a:lnSpc>
                        <a:spcAft>
                          <a:spcPts val="0"/>
                        </a:spcAft>
                      </a:pPr>
                      <a:r>
                        <a:rPr lang="en-CA" sz="1100" i="1" kern="50" dirty="0">
                          <a:effectLst/>
                          <a:latin typeface="+mn-lt"/>
                          <a:ea typeface="Lucida Sans Unicode"/>
                          <a:cs typeface="Arial"/>
                        </a:rPr>
                        <a:t>(Note 12)</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Intérêts perçus – dépôt compte </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4745">
                <a:tc>
                  <a:txBody>
                    <a:bodyPr/>
                    <a:lstStyle/>
                    <a:p>
                      <a:pPr algn="ctr">
                        <a:lnSpc>
                          <a:spcPct val="107000"/>
                        </a:lnSpc>
                        <a:spcAft>
                          <a:spcPts val="0"/>
                        </a:spcAft>
                      </a:pPr>
                      <a:r>
                        <a:rPr lang="en-CA" sz="1600" kern="50" dirty="0">
                          <a:effectLst/>
                          <a:latin typeface="+mn-lt"/>
                          <a:ea typeface="Lucida Sans Unicode"/>
                          <a:cs typeface="Arial"/>
                        </a:rPr>
                        <a:t>Fundraising events -- hall</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$15,000</a:t>
                      </a:r>
                    </a:p>
                    <a:p>
                      <a:pPr algn="ctr">
                        <a:lnSpc>
                          <a:spcPct val="107000"/>
                        </a:lnSpc>
                        <a:spcAft>
                          <a:spcPts val="0"/>
                        </a:spcAft>
                      </a:pPr>
                      <a:r>
                        <a:rPr lang="en-CA" sz="1100" i="1" kern="50" dirty="0">
                          <a:effectLst/>
                          <a:latin typeface="+mn-lt"/>
                          <a:ea typeface="Lucida Sans Unicode"/>
                          <a:cs typeface="Arial"/>
                        </a:rPr>
                        <a:t>(Note 13)</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kern="50" noProof="0" dirty="0" smtClean="0">
                          <a:effectLst/>
                          <a:latin typeface="+mn-lt"/>
                          <a:ea typeface="Lucida Sans Unicode"/>
                          <a:cs typeface="Arial"/>
                        </a:rPr>
                        <a:t>Levées de fonds -- salle</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7812">
                <a:tc>
                  <a:txBody>
                    <a:bodyPr/>
                    <a:lstStyle/>
                    <a:p>
                      <a:pPr algn="ctr">
                        <a:lnSpc>
                          <a:spcPct val="107000"/>
                        </a:lnSpc>
                        <a:spcAft>
                          <a:spcPts val="0"/>
                        </a:spcAft>
                      </a:pPr>
                      <a:r>
                        <a:rPr lang="en-CA" sz="1600" u="sng" kern="50" dirty="0">
                          <a:effectLst/>
                          <a:latin typeface="+mn-lt"/>
                          <a:ea typeface="Lucida Sans Unicode"/>
                          <a:cs typeface="Arial"/>
                        </a:rPr>
                        <a:t>Total Annual Revenue</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u="sng" kern="50" dirty="0">
                          <a:effectLst/>
                          <a:latin typeface="+mn-lt"/>
                          <a:ea typeface="Lucida Sans Unicode"/>
                          <a:cs typeface="Arial"/>
                        </a:rPr>
                        <a:t>$96,500</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u="sng" kern="50" noProof="0" dirty="0" smtClean="0">
                          <a:effectLst/>
                          <a:latin typeface="+mn-lt"/>
                          <a:ea typeface="Lucida Sans Unicode"/>
                          <a:cs typeface="Arial"/>
                        </a:rPr>
                        <a:t>Revenu annuel total</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0">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4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400" u="none" strike="noStrike" kern="50" dirty="0">
                          <a:effectLst/>
                          <a:latin typeface="+mn-lt"/>
                          <a:ea typeface="Lucida Sans Unicode"/>
                          <a:cs typeface="Arial"/>
                        </a:rPr>
                        <a:t> </a:t>
                      </a:r>
                      <a:endParaRPr lang="en-CA" sz="4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400" u="none" strike="noStrike" kern="50" noProof="0" dirty="0" smtClean="0">
                          <a:effectLst/>
                          <a:latin typeface="+mn-lt"/>
                          <a:ea typeface="Lucida Sans Unicode"/>
                          <a:cs typeface="Arial"/>
                        </a:rPr>
                        <a:t> </a:t>
                      </a:r>
                      <a:endParaRPr lang="fr-CA" sz="4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7114">
                <a:tc>
                  <a:txBody>
                    <a:bodyPr/>
                    <a:lstStyle/>
                    <a:p>
                      <a:pPr algn="ctr">
                        <a:lnSpc>
                          <a:spcPct val="107000"/>
                        </a:lnSpc>
                        <a:spcAft>
                          <a:spcPts val="0"/>
                        </a:spcAft>
                      </a:pPr>
                      <a:r>
                        <a:rPr lang="en-CA" sz="1600" kern="50" dirty="0">
                          <a:effectLst/>
                          <a:latin typeface="+mn-lt"/>
                          <a:ea typeface="Lucida Sans Unicode"/>
                          <a:cs typeface="Arial"/>
                        </a:rPr>
                        <a:t>Balance to be funded </a:t>
                      </a:r>
                      <a:r>
                        <a:rPr lang="en-CA" sz="1600" kern="50" dirty="0" smtClean="0">
                          <a:effectLst/>
                          <a:latin typeface="+mn-lt"/>
                          <a:ea typeface="Lucida Sans Unicode"/>
                          <a:cs typeface="Arial"/>
                        </a:rPr>
                        <a:t>through collections</a:t>
                      </a:r>
                      <a:endParaRPr lang="en-CA" sz="16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kern="50" dirty="0">
                          <a:effectLst/>
                          <a:latin typeface="+mn-lt"/>
                          <a:ea typeface="Lucida Sans Unicode"/>
                          <a:cs typeface="Arial"/>
                        </a:rPr>
                        <a:t> </a:t>
                      </a: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CA" sz="1600" u="dbl" kern="50" dirty="0">
                          <a:effectLst/>
                          <a:latin typeface="+mn-lt"/>
                          <a:ea typeface="Lucida Sans Unicode"/>
                          <a:cs typeface="Arial"/>
                        </a:rPr>
                        <a:t>$27,312</a:t>
                      </a:r>
                      <a:endParaRPr lang="en-CA" sz="1600" kern="50" dirty="0">
                        <a:effectLst/>
                        <a:latin typeface="+mn-lt"/>
                        <a:ea typeface="Lucida Sans Unicode"/>
                        <a:cs typeface="Arial"/>
                      </a:endParaRPr>
                    </a:p>
                    <a:p>
                      <a:pPr algn="ctr">
                        <a:lnSpc>
                          <a:spcPct val="107000"/>
                        </a:lnSpc>
                        <a:spcAft>
                          <a:spcPts val="0"/>
                        </a:spcAft>
                      </a:pPr>
                      <a:r>
                        <a:rPr lang="en-CA" sz="1100" i="1" kern="50" dirty="0">
                          <a:effectLst/>
                          <a:latin typeface="+mn-lt"/>
                          <a:ea typeface="Lucida Sans Unicode"/>
                          <a:cs typeface="Arial"/>
                        </a:rPr>
                        <a:t>(Note 14)</a:t>
                      </a:r>
                      <a:endParaRPr lang="en-CA" sz="1100" kern="5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fr-CA" sz="1600" u="sng" kern="50" noProof="0" dirty="0" smtClean="0">
                          <a:effectLst/>
                          <a:latin typeface="+mn-lt"/>
                          <a:ea typeface="Lucida Sans Unicode"/>
                          <a:cs typeface="Arial"/>
                        </a:rPr>
                        <a:t>Solde à financer par la quête</a:t>
                      </a:r>
                      <a:endParaRPr lang="fr-CA" sz="1600" kern="50" noProof="0" dirty="0">
                        <a:effectLst/>
                        <a:latin typeface="+mn-lt"/>
                        <a:ea typeface="Lucida Sans Unicode"/>
                        <a:cs typeface="Arial"/>
                      </a:endParaRPr>
                    </a:p>
                  </a:txBody>
                  <a:tcPr marL="9688" marR="9688" marT="9688" marB="96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fld id="{AB9760D6-BA6E-44D6-9019-E8654313318C}" type="slidenum">
              <a:rPr lang="en-CA" smtClean="0"/>
              <a:t>26</a:t>
            </a:fld>
            <a:endParaRPr lang="en-CA" dirty="0"/>
          </a:p>
        </p:txBody>
      </p:sp>
    </p:spTree>
    <p:extLst>
      <p:ext uri="{BB962C8B-B14F-4D97-AF65-F5344CB8AC3E}">
        <p14:creationId xmlns:p14="http://schemas.microsoft.com/office/powerpoint/2010/main" val="1077804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mj-lt"/>
              </a:rPr>
              <a:t>Summary   |   Résumé</a:t>
            </a:r>
            <a:endParaRPr lang="en-CA" dirty="0">
              <a:latin typeface="+mj-lt"/>
            </a:endParaRPr>
          </a:p>
        </p:txBody>
      </p:sp>
      <p:sp>
        <p:nvSpPr>
          <p:cNvPr id="4" name="Content Placeholder 3"/>
          <p:cNvSpPr>
            <a:spLocks noGrp="1"/>
          </p:cNvSpPr>
          <p:nvPr>
            <p:ph idx="1"/>
          </p:nvPr>
        </p:nvSpPr>
        <p:spPr>
          <a:xfrm>
            <a:off x="457200" y="1350170"/>
            <a:ext cx="4042792" cy="3514724"/>
          </a:xfrm>
        </p:spPr>
        <p:txBody>
          <a:bodyPr>
            <a:normAutofit fontScale="77500" lnSpcReduction="20000"/>
          </a:bodyPr>
          <a:lstStyle/>
          <a:p>
            <a:pPr lvl="0"/>
            <a:r>
              <a:rPr lang="en-CA" dirty="0" smtClean="0"/>
              <a:t>Conservative approach in estimating costs and revenue</a:t>
            </a:r>
          </a:p>
          <a:p>
            <a:pPr lvl="0"/>
            <a:r>
              <a:rPr lang="en-CA" dirty="0" smtClean="0"/>
              <a:t>We will be saving money by finally </a:t>
            </a:r>
            <a:r>
              <a:rPr lang="en-CA" dirty="0"/>
              <a:t>having a </a:t>
            </a:r>
            <a:r>
              <a:rPr lang="en-CA" dirty="0" smtClean="0"/>
              <a:t>hall</a:t>
            </a:r>
            <a:br>
              <a:rPr lang="en-CA" dirty="0" smtClean="0"/>
            </a:br>
            <a:endParaRPr lang="en-CA" dirty="0" smtClean="0"/>
          </a:p>
          <a:p>
            <a:pPr lvl="0"/>
            <a:r>
              <a:rPr lang="en-CA" dirty="0" smtClean="0"/>
              <a:t>No </a:t>
            </a:r>
            <a:r>
              <a:rPr lang="en-CA" dirty="0"/>
              <a:t>doubt each of us will have to dig a little deeper </a:t>
            </a:r>
            <a:r>
              <a:rPr lang="en-CA" dirty="0" smtClean="0"/>
              <a:t>financially </a:t>
            </a:r>
            <a:r>
              <a:rPr lang="en-CA" dirty="0"/>
              <a:t>to make this project a </a:t>
            </a:r>
            <a:r>
              <a:rPr lang="en-CA" dirty="0" smtClean="0"/>
              <a:t>success</a:t>
            </a:r>
          </a:p>
        </p:txBody>
      </p:sp>
      <p:sp>
        <p:nvSpPr>
          <p:cNvPr id="5" name="Content Placeholder 4"/>
          <p:cNvSpPr>
            <a:spLocks noGrp="1"/>
          </p:cNvSpPr>
          <p:nvPr>
            <p:ph idx="13"/>
          </p:nvPr>
        </p:nvSpPr>
        <p:spPr>
          <a:xfrm>
            <a:off x="4644008" y="1343026"/>
            <a:ext cx="4042792" cy="3643312"/>
          </a:xfrm>
        </p:spPr>
        <p:txBody>
          <a:bodyPr>
            <a:normAutofit fontScale="77500" lnSpcReduction="20000"/>
          </a:bodyPr>
          <a:lstStyle/>
          <a:p>
            <a:r>
              <a:rPr lang="fr-CA" dirty="0" smtClean="0"/>
              <a:t>Évaluation conservatrice des coûts et revenus</a:t>
            </a:r>
            <a:br>
              <a:rPr lang="fr-CA" dirty="0" smtClean="0"/>
            </a:br>
            <a:endParaRPr lang="fr-CA" dirty="0" smtClean="0"/>
          </a:p>
          <a:p>
            <a:r>
              <a:rPr lang="fr-CA" dirty="0" smtClean="0"/>
              <a:t>Nous </a:t>
            </a:r>
            <a:r>
              <a:rPr lang="fr-CA" dirty="0"/>
              <a:t>allons économiser de l’argent en ayant enfin une salle </a:t>
            </a:r>
            <a:r>
              <a:rPr lang="fr-CA" dirty="0" smtClean="0"/>
              <a:t>paroissiale</a:t>
            </a:r>
          </a:p>
          <a:p>
            <a:r>
              <a:rPr lang="fr-CA" dirty="0" smtClean="0"/>
              <a:t>Il </a:t>
            </a:r>
            <a:r>
              <a:rPr lang="fr-CA" dirty="0"/>
              <a:t>va sans dire que chacun de nous devra puiser davantage dans les poches pour faire de ce projet un </a:t>
            </a:r>
            <a:r>
              <a:rPr lang="fr-CA" dirty="0" smtClean="0"/>
              <a:t>succès</a:t>
            </a:r>
          </a:p>
        </p:txBody>
      </p:sp>
      <p:sp>
        <p:nvSpPr>
          <p:cNvPr id="6" name="Slide Number Placeholder 5"/>
          <p:cNvSpPr>
            <a:spLocks noGrp="1"/>
          </p:cNvSpPr>
          <p:nvPr>
            <p:ph type="sldNum" sz="quarter" idx="12"/>
          </p:nvPr>
        </p:nvSpPr>
        <p:spPr/>
        <p:txBody>
          <a:bodyPr/>
          <a:lstStyle/>
          <a:p>
            <a:fld id="{AB9760D6-BA6E-44D6-9019-E8654313318C}" type="slidenum">
              <a:rPr lang="en-CA" smtClean="0"/>
              <a:t>27</a:t>
            </a:fld>
            <a:endParaRPr lang="en-CA" dirty="0"/>
          </a:p>
        </p:txBody>
      </p:sp>
    </p:spTree>
    <p:extLst>
      <p:ext uri="{BB962C8B-B14F-4D97-AF65-F5344CB8AC3E}">
        <p14:creationId xmlns:p14="http://schemas.microsoft.com/office/powerpoint/2010/main" val="3899653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latin typeface="+mj-lt"/>
              </a:rPr>
              <a:t>Summary   |   Résumé</a:t>
            </a:r>
            <a:endParaRPr lang="en-CA" dirty="0">
              <a:latin typeface="+mj-lt"/>
            </a:endParaRPr>
          </a:p>
        </p:txBody>
      </p:sp>
      <p:sp>
        <p:nvSpPr>
          <p:cNvPr id="4" name="Content Placeholder 3"/>
          <p:cNvSpPr>
            <a:spLocks noGrp="1"/>
          </p:cNvSpPr>
          <p:nvPr>
            <p:ph idx="1"/>
          </p:nvPr>
        </p:nvSpPr>
        <p:spPr>
          <a:xfrm>
            <a:off x="457200" y="1350170"/>
            <a:ext cx="4042792" cy="3614736"/>
          </a:xfrm>
        </p:spPr>
        <p:txBody>
          <a:bodyPr>
            <a:normAutofit fontScale="70000" lnSpcReduction="20000"/>
          </a:bodyPr>
          <a:lstStyle/>
          <a:p>
            <a:pPr lvl="0"/>
            <a:r>
              <a:rPr lang="en-CA" dirty="0" smtClean="0"/>
              <a:t>There </a:t>
            </a:r>
            <a:r>
              <a:rPr lang="en-CA" dirty="0"/>
              <a:t>will also be many opportunities for each of us to offer our services as </a:t>
            </a:r>
            <a:r>
              <a:rPr lang="en-CA" dirty="0" smtClean="0"/>
              <a:t>volunteers</a:t>
            </a:r>
            <a:endParaRPr lang="en-CA" dirty="0"/>
          </a:p>
          <a:p>
            <a:pPr lvl="0"/>
            <a:r>
              <a:rPr lang="en-CA" dirty="0" smtClean="0"/>
              <a:t>We </a:t>
            </a:r>
            <a:r>
              <a:rPr lang="en-CA" dirty="0"/>
              <a:t>are truly a unique </a:t>
            </a:r>
            <a:r>
              <a:rPr lang="en-CA" dirty="0" smtClean="0"/>
              <a:t>parish</a:t>
            </a:r>
          </a:p>
          <a:p>
            <a:pPr lvl="1"/>
            <a:r>
              <a:rPr lang="en-CA" dirty="0" smtClean="0"/>
              <a:t>Growing </a:t>
            </a:r>
            <a:r>
              <a:rPr lang="en-CA" dirty="0"/>
              <a:t>in numbers </a:t>
            </a:r>
            <a:endParaRPr lang="en-CA" dirty="0" smtClean="0"/>
          </a:p>
          <a:p>
            <a:pPr lvl="1"/>
            <a:r>
              <a:rPr lang="en-CA" dirty="0" smtClean="0"/>
              <a:t>Very </a:t>
            </a:r>
            <a:r>
              <a:rPr lang="en-CA" dirty="0"/>
              <a:t>solid financial </a:t>
            </a:r>
            <a:r>
              <a:rPr lang="en-CA" dirty="0" smtClean="0"/>
              <a:t>footing</a:t>
            </a:r>
            <a:br>
              <a:rPr lang="en-CA" dirty="0" smtClean="0"/>
            </a:br>
            <a:endParaRPr lang="en-CA" sz="3100" dirty="0" smtClean="0"/>
          </a:p>
          <a:p>
            <a:pPr lvl="0"/>
            <a:r>
              <a:rPr lang="en-CA" dirty="0" smtClean="0"/>
              <a:t>Archdiocese </a:t>
            </a:r>
            <a:r>
              <a:rPr lang="en-CA" dirty="0"/>
              <a:t>has been very supportive of our efforts to finally get a parish </a:t>
            </a:r>
            <a:r>
              <a:rPr lang="en-CA" dirty="0" smtClean="0"/>
              <a:t>hall</a:t>
            </a:r>
            <a:endParaRPr lang="en-CA" dirty="0"/>
          </a:p>
        </p:txBody>
      </p:sp>
      <p:sp>
        <p:nvSpPr>
          <p:cNvPr id="5" name="Content Placeholder 4"/>
          <p:cNvSpPr>
            <a:spLocks noGrp="1"/>
          </p:cNvSpPr>
          <p:nvPr>
            <p:ph idx="13"/>
          </p:nvPr>
        </p:nvSpPr>
        <p:spPr>
          <a:xfrm>
            <a:off x="4644007" y="1350168"/>
            <a:ext cx="4307111" cy="3786188"/>
          </a:xfrm>
        </p:spPr>
        <p:txBody>
          <a:bodyPr>
            <a:normAutofit fontScale="70000" lnSpcReduction="20000"/>
          </a:bodyPr>
          <a:lstStyle/>
          <a:p>
            <a:r>
              <a:rPr lang="fr-FR" dirty="0"/>
              <a:t>Il y aura plusieurs occasions pour que chacun d'entre nous puissent offrir ses services comme </a:t>
            </a:r>
            <a:r>
              <a:rPr lang="fr-FR" dirty="0" smtClean="0"/>
              <a:t>bénévole</a:t>
            </a:r>
          </a:p>
          <a:p>
            <a:r>
              <a:rPr lang="fr-FR" dirty="0"/>
              <a:t>Nous formons véritablement une paroisse unique</a:t>
            </a:r>
            <a:r>
              <a:rPr lang="fr-CA" dirty="0" smtClean="0"/>
              <a:t> </a:t>
            </a:r>
          </a:p>
          <a:p>
            <a:pPr lvl="1"/>
            <a:r>
              <a:rPr lang="fr-CA" dirty="0" smtClean="0"/>
              <a:t>De plus en plus nombreux</a:t>
            </a:r>
          </a:p>
          <a:p>
            <a:pPr lvl="1"/>
            <a:r>
              <a:rPr lang="fr-CA" dirty="0" smtClean="0"/>
              <a:t>Une </a:t>
            </a:r>
            <a:r>
              <a:rPr lang="en-CA" dirty="0"/>
              <a:t>situation </a:t>
            </a:r>
            <a:r>
              <a:rPr lang="fr-CA" dirty="0" smtClean="0"/>
              <a:t>financière solide</a:t>
            </a:r>
          </a:p>
          <a:p>
            <a:r>
              <a:rPr lang="fr-FR" dirty="0"/>
              <a:t>L'archidiocèse nous a beaucoup supporté dans nos efforts pour réaliser le projet d'une salle paroissiale</a:t>
            </a:r>
            <a:endParaRPr lang="en-CA" dirty="0"/>
          </a:p>
        </p:txBody>
      </p:sp>
      <p:sp>
        <p:nvSpPr>
          <p:cNvPr id="10" name="Slide Number Placeholder 9"/>
          <p:cNvSpPr>
            <a:spLocks noGrp="1"/>
          </p:cNvSpPr>
          <p:nvPr>
            <p:ph type="sldNum" sz="quarter" idx="12"/>
          </p:nvPr>
        </p:nvSpPr>
        <p:spPr/>
        <p:txBody>
          <a:bodyPr/>
          <a:lstStyle/>
          <a:p>
            <a:fld id="{AB9760D6-BA6E-44D6-9019-E8654313318C}" type="slidenum">
              <a:rPr lang="en-CA" smtClean="0"/>
              <a:t>28</a:t>
            </a:fld>
            <a:endParaRPr lang="en-CA" dirty="0"/>
          </a:p>
        </p:txBody>
      </p:sp>
    </p:spTree>
    <p:extLst>
      <p:ext uri="{BB962C8B-B14F-4D97-AF65-F5344CB8AC3E}">
        <p14:creationId xmlns:p14="http://schemas.microsoft.com/office/powerpoint/2010/main" val="35253332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3891755" cy="1774030"/>
          </a:xfrm>
        </p:spPr>
        <p:txBody>
          <a:bodyPr>
            <a:normAutofit fontScale="90000"/>
          </a:bodyPr>
          <a:lstStyle/>
          <a:p>
            <a:r>
              <a:rPr lang="en-CA" dirty="0"/>
              <a:t>Capital Fundraising Campaign</a:t>
            </a:r>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612877" y="1606830"/>
            <a:ext cx="3891755"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FR" sz="3600" dirty="0"/>
              <a:t>Campagne de levée de fonds</a:t>
            </a:r>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a:solidFill>
                  <a:schemeClr val="tx1">
                    <a:tint val="75000"/>
                  </a:schemeClr>
                </a:solidFill>
                <a:ea typeface="+mn-ea"/>
                <a:cs typeface="Times New Roman" pitchFamily="18" charset="0"/>
              </a:rPr>
              <a:t>Jordan Worek</a:t>
            </a:r>
          </a:p>
        </p:txBody>
      </p:sp>
      <p:sp>
        <p:nvSpPr>
          <p:cNvPr id="4" name="Slide Number Placeholder 3"/>
          <p:cNvSpPr>
            <a:spLocks noGrp="1"/>
          </p:cNvSpPr>
          <p:nvPr>
            <p:ph type="sldNum" sz="quarter" idx="12"/>
          </p:nvPr>
        </p:nvSpPr>
        <p:spPr/>
        <p:txBody>
          <a:bodyPr/>
          <a:lstStyle/>
          <a:p>
            <a:fld id="{AB9760D6-BA6E-44D6-9019-E8654313318C}" type="slidenum">
              <a:rPr lang="en-CA" smtClean="0"/>
              <a:t>29</a:t>
            </a:fld>
            <a:endParaRPr lang="en-CA" dirty="0"/>
          </a:p>
        </p:txBody>
      </p:sp>
    </p:spTree>
    <p:extLst>
      <p:ext uri="{BB962C8B-B14F-4D97-AF65-F5344CB8AC3E}">
        <p14:creationId xmlns:p14="http://schemas.microsoft.com/office/powerpoint/2010/main" val="2172724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b="1" dirty="0" smtClean="0"/>
              <a:t>Meeting Agenda </a:t>
            </a:r>
            <a:r>
              <a:rPr lang="en-CA" sz="2800" b="1" dirty="0"/>
              <a:t>|  </a:t>
            </a:r>
            <a:r>
              <a:rPr lang="en-CA" sz="2800" b="1" dirty="0" smtClean="0"/>
              <a:t>Programme </a:t>
            </a:r>
            <a:r>
              <a:rPr lang="en-CA" sz="2800" b="1" dirty="0"/>
              <a:t>de la </a:t>
            </a:r>
            <a:r>
              <a:rPr lang="en-CA" sz="2800" b="1" dirty="0" err="1" smtClean="0"/>
              <a:t>réunion</a:t>
            </a:r>
            <a:endParaRPr lang="en-CA" sz="2800" b="1" dirty="0"/>
          </a:p>
        </p:txBody>
      </p:sp>
      <p:graphicFrame>
        <p:nvGraphicFramePr>
          <p:cNvPr id="7" name="Table 6"/>
          <p:cNvGraphicFramePr>
            <a:graphicFrameLocks noGrp="1"/>
          </p:cNvGraphicFramePr>
          <p:nvPr>
            <p:extLst>
              <p:ext uri="{D42A27DB-BD31-4B8C-83A1-F6EECF244321}">
                <p14:modId xmlns:p14="http://schemas.microsoft.com/office/powerpoint/2010/main" val="449889892"/>
              </p:ext>
            </p:extLst>
          </p:nvPr>
        </p:nvGraphicFramePr>
        <p:xfrm>
          <a:off x="464344" y="1378424"/>
          <a:ext cx="8079583" cy="3622553"/>
        </p:xfrm>
        <a:graphic>
          <a:graphicData uri="http://schemas.openxmlformats.org/drawingml/2006/table">
            <a:tbl>
              <a:tblPr>
                <a:tableStyleId>{5C22544A-7EE6-4342-B048-85BDC9FD1C3A}</a:tableStyleId>
              </a:tblPr>
              <a:tblGrid>
                <a:gridCol w="3207544"/>
                <a:gridCol w="1657350"/>
                <a:gridCol w="3214689"/>
              </a:tblGrid>
              <a:tr h="328932">
                <a:tc>
                  <a:txBody>
                    <a:bodyPr/>
                    <a:lstStyle/>
                    <a:p>
                      <a:pPr algn="l" rtl="0" fontAlgn="ctr">
                        <a:spcAft>
                          <a:spcPts val="1200"/>
                        </a:spcAft>
                      </a:pPr>
                      <a:r>
                        <a:rPr lang="en-CA" sz="1700" u="none" strike="noStrike" dirty="0">
                          <a:solidFill>
                            <a:srgbClr val="002366"/>
                          </a:solidFill>
                          <a:effectLst/>
                        </a:rPr>
                        <a:t>Prayer and Opening Remarks</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a:solidFill>
                            <a:srgbClr val="002366"/>
                          </a:solidFill>
                          <a:effectLst/>
                        </a:rPr>
                        <a:t>Fr. Deprey</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Prière et mot de bienvenue</a:t>
                      </a:r>
                      <a:endParaRPr lang="fr-CA" sz="1700" u="none" strike="noStrike" noProof="0" dirty="0">
                        <a:solidFill>
                          <a:srgbClr val="002366"/>
                        </a:solidFill>
                        <a:effectLst/>
                      </a:endParaRPr>
                    </a:p>
                  </a:txBody>
                  <a:tcPr marL="7620" marR="7620" marT="762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21469">
                <a:tc>
                  <a:txBody>
                    <a:bodyPr/>
                    <a:lstStyle/>
                    <a:p>
                      <a:pPr algn="l" rtl="0" fontAlgn="ctr">
                        <a:spcAft>
                          <a:spcPts val="1200"/>
                        </a:spcAft>
                      </a:pPr>
                      <a:r>
                        <a:rPr lang="en-CA" sz="1700" u="none" strike="noStrike" dirty="0">
                          <a:solidFill>
                            <a:srgbClr val="002366"/>
                          </a:solidFill>
                          <a:effectLst/>
                        </a:rPr>
                        <a:t>Facilitator</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a:solidFill>
                            <a:srgbClr val="002366"/>
                          </a:solidFill>
                          <a:effectLst/>
                        </a:rPr>
                        <a:t>Pierre Lemieux</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Facilitateur</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ctr" latinLnBrk="0" hangingPunct="1">
                        <a:lnSpc>
                          <a:spcPct val="100000"/>
                        </a:lnSpc>
                        <a:spcBef>
                          <a:spcPts val="0"/>
                        </a:spcBef>
                        <a:spcAft>
                          <a:spcPts val="1200"/>
                        </a:spcAft>
                        <a:buClrTx/>
                        <a:buSzTx/>
                        <a:buFontTx/>
                        <a:buNone/>
                        <a:tabLst/>
                        <a:defRPr/>
                      </a:pPr>
                      <a:r>
                        <a:rPr lang="en-US" sz="1700" u="none" strike="noStrike" dirty="0">
                          <a:solidFill>
                            <a:srgbClr val="002366"/>
                          </a:solidFill>
                          <a:effectLst/>
                        </a:rPr>
                        <a:t>Overview of the Parish Hall </a:t>
                      </a:r>
                      <a:r>
                        <a:rPr lang="en-US" sz="1700" u="none" strike="noStrike" dirty="0" smtClean="0">
                          <a:solidFill>
                            <a:srgbClr val="002366"/>
                          </a:solidFill>
                          <a:effectLst/>
                        </a:rPr>
                        <a:t/>
                      </a:r>
                      <a:br>
                        <a:rPr lang="en-US" sz="1700" u="none" strike="noStrike" dirty="0" smtClean="0">
                          <a:solidFill>
                            <a:srgbClr val="002366"/>
                          </a:solidFill>
                          <a:effectLst/>
                        </a:rPr>
                      </a:br>
                      <a:r>
                        <a:rPr lang="en-CA" sz="1700" u="none" strike="noStrike" dirty="0" smtClean="0">
                          <a:solidFill>
                            <a:srgbClr val="002366"/>
                          </a:solidFill>
                          <a:effectLst/>
                        </a:rPr>
                        <a:t>Project</a:t>
                      </a:r>
                      <a:endParaRPr lang="en-CA" sz="1700" b="0" i="0" u="none" strike="noStrike" dirty="0" smtClean="0">
                        <a:solidFill>
                          <a:srgbClr val="002366"/>
                        </a:solidFill>
                        <a:effectLst/>
                        <a:latin typeface="+mn-lt"/>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a:solidFill>
                            <a:srgbClr val="002366"/>
                          </a:solidFill>
                          <a:effectLst/>
                        </a:rPr>
                        <a:t>Stéphane Lalonde</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Survol du projet de la salle paroissiale</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17182">
                <a:tc>
                  <a:txBody>
                    <a:bodyPr/>
                    <a:lstStyle/>
                    <a:p>
                      <a:pPr algn="l" rtl="0" fontAlgn="ctr">
                        <a:spcAft>
                          <a:spcPts val="1200"/>
                        </a:spcAft>
                      </a:pPr>
                      <a:r>
                        <a:rPr lang="en-CA" sz="1700" b="0" i="0" u="none" strike="noStrike" dirty="0" smtClean="0">
                          <a:solidFill>
                            <a:srgbClr val="002366"/>
                          </a:solidFill>
                          <a:effectLst/>
                          <a:latin typeface="Calibri"/>
                        </a:rPr>
                        <a:t>Proposed</a:t>
                      </a:r>
                      <a:r>
                        <a:rPr lang="en-CA" sz="1700" b="0" i="0" u="none" strike="noStrike" baseline="0" dirty="0" smtClean="0">
                          <a:solidFill>
                            <a:srgbClr val="002366"/>
                          </a:solidFill>
                          <a:effectLst/>
                          <a:latin typeface="Calibri"/>
                        </a:rPr>
                        <a:t> Parish Hall</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b="0" i="0" u="none" strike="noStrike" dirty="0" smtClean="0">
                          <a:solidFill>
                            <a:srgbClr val="002366"/>
                          </a:solidFill>
                          <a:effectLst/>
                          <a:latin typeface="Calibri"/>
                        </a:rPr>
                        <a:t>Michal Janek</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b="0" i="0" u="none" strike="noStrike" noProof="0" dirty="0" smtClean="0">
                          <a:solidFill>
                            <a:srgbClr val="002366"/>
                          </a:solidFill>
                          <a:effectLst/>
                          <a:latin typeface="Calibri"/>
                        </a:rPr>
                        <a:t>Salle paroissiale</a:t>
                      </a:r>
                      <a:r>
                        <a:rPr lang="fr-CA" sz="1700" b="0" i="0" u="none" strike="noStrike" baseline="0" noProof="0" dirty="0" smtClean="0">
                          <a:solidFill>
                            <a:srgbClr val="002366"/>
                          </a:solidFill>
                          <a:effectLst/>
                          <a:latin typeface="Calibri"/>
                        </a:rPr>
                        <a:t> proposée</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rtl="0" fontAlgn="ctr">
                        <a:spcAft>
                          <a:spcPts val="1200"/>
                        </a:spcAft>
                      </a:pPr>
                      <a:r>
                        <a:rPr lang="en-CA" sz="1700" b="0" i="0" u="none" strike="noStrike" dirty="0" smtClean="0">
                          <a:solidFill>
                            <a:srgbClr val="002366"/>
                          </a:solidFill>
                          <a:effectLst/>
                          <a:latin typeface="Calibri"/>
                        </a:rPr>
                        <a:t>Details of the Parish Hall </a:t>
                      </a:r>
                      <a:br>
                        <a:rPr lang="en-CA" sz="1700" b="0" i="0" u="none" strike="noStrike" dirty="0" smtClean="0">
                          <a:solidFill>
                            <a:srgbClr val="002366"/>
                          </a:solidFill>
                          <a:effectLst/>
                          <a:latin typeface="Calibri"/>
                        </a:rPr>
                      </a:br>
                      <a:r>
                        <a:rPr lang="en-CA" sz="1700" b="0" i="0" u="none" strike="noStrike" dirty="0" smtClean="0">
                          <a:solidFill>
                            <a:srgbClr val="002366"/>
                          </a:solidFill>
                          <a:effectLst/>
                          <a:latin typeface="Calibri"/>
                        </a:rPr>
                        <a:t>Project</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1200"/>
                        </a:spcAft>
                        <a:buClrTx/>
                        <a:buSzTx/>
                        <a:buFontTx/>
                        <a:buNone/>
                        <a:tabLst/>
                        <a:defRPr/>
                      </a:pPr>
                      <a:r>
                        <a:rPr lang="fr-CA" sz="1700" u="none" strike="noStrike" noProof="0" dirty="0" smtClean="0">
                          <a:solidFill>
                            <a:srgbClr val="002366"/>
                          </a:solidFill>
                          <a:effectLst/>
                        </a:rPr>
                        <a:t>Stéphane Lalonde</a:t>
                      </a:r>
                      <a:endParaRPr lang="fr-CA" sz="1700" b="0" i="0" u="none" strike="noStrike" noProof="0" dirty="0" smtClean="0">
                        <a:solidFill>
                          <a:srgbClr val="002366"/>
                        </a:solidFill>
                        <a:effectLst/>
                        <a:latin typeface="+mn-lt"/>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Détails du projet de la salle paroissiale</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52901">
                <a:tc>
                  <a:txBody>
                    <a:bodyPr/>
                    <a:lstStyle/>
                    <a:p>
                      <a:pPr algn="l" rtl="0" fontAlgn="ctr">
                        <a:spcAft>
                          <a:spcPts val="1200"/>
                        </a:spcAft>
                      </a:pPr>
                      <a:r>
                        <a:rPr lang="en-CA" sz="1700" u="none" strike="noStrike" dirty="0">
                          <a:solidFill>
                            <a:srgbClr val="002366"/>
                          </a:solidFill>
                          <a:effectLst/>
                        </a:rPr>
                        <a:t>Project Costs &amp; Financing Plan</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a:solidFill>
                            <a:srgbClr val="002366"/>
                          </a:solidFill>
                          <a:effectLst/>
                        </a:rPr>
                        <a:t>John Fennelly</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b="0" i="0" u="none" strike="noStrike" noProof="0" dirty="0" smtClean="0">
                          <a:solidFill>
                            <a:srgbClr val="002366"/>
                          </a:solidFill>
                          <a:effectLst/>
                          <a:latin typeface="Calibri"/>
                        </a:rPr>
                        <a:t>Coûts du projet et plan</a:t>
                      </a:r>
                      <a:r>
                        <a:rPr lang="fr-CA" sz="1700" b="0" i="0" u="none" strike="noStrike" baseline="0" noProof="0" dirty="0" smtClean="0">
                          <a:solidFill>
                            <a:srgbClr val="002366"/>
                          </a:solidFill>
                          <a:effectLst/>
                          <a:latin typeface="Calibri"/>
                        </a:rPr>
                        <a:t> financier</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42900">
                <a:tc>
                  <a:txBody>
                    <a:bodyPr/>
                    <a:lstStyle/>
                    <a:p>
                      <a:pPr algn="l" rtl="0" fontAlgn="ctr">
                        <a:spcAft>
                          <a:spcPts val="1200"/>
                        </a:spcAft>
                      </a:pPr>
                      <a:r>
                        <a:rPr lang="en-CA" sz="1700" u="none" strike="noStrike" dirty="0">
                          <a:solidFill>
                            <a:srgbClr val="002366"/>
                          </a:solidFill>
                          <a:effectLst/>
                        </a:rPr>
                        <a:t>Capital Fundraising Campaign</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a:solidFill>
                            <a:srgbClr val="002366"/>
                          </a:solidFill>
                          <a:effectLst/>
                        </a:rPr>
                        <a:t>Jordan Worek</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Campagne de levée de fonds</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ctr" latinLnBrk="0" hangingPunct="1">
                        <a:lnSpc>
                          <a:spcPct val="100000"/>
                        </a:lnSpc>
                        <a:spcBef>
                          <a:spcPts val="0"/>
                        </a:spcBef>
                        <a:spcAft>
                          <a:spcPts val="1200"/>
                        </a:spcAft>
                        <a:buClrTx/>
                        <a:buSzTx/>
                        <a:buFontTx/>
                        <a:buNone/>
                        <a:tabLst/>
                        <a:defRPr/>
                      </a:pPr>
                      <a:r>
                        <a:rPr lang="en-CA" sz="1700" u="none" strike="noStrike" dirty="0">
                          <a:solidFill>
                            <a:srgbClr val="002366"/>
                          </a:solidFill>
                          <a:effectLst/>
                        </a:rPr>
                        <a:t>Comments, Questions, and </a:t>
                      </a:r>
                      <a:r>
                        <a:rPr lang="en-CA" sz="1700" u="none" strike="noStrike" dirty="0" smtClean="0">
                          <a:solidFill>
                            <a:srgbClr val="002366"/>
                          </a:solidFill>
                          <a:effectLst/>
                        </a:rPr>
                        <a:t/>
                      </a:r>
                      <a:br>
                        <a:rPr lang="en-CA" sz="1700" u="none" strike="noStrike" dirty="0" smtClean="0">
                          <a:solidFill>
                            <a:srgbClr val="002366"/>
                          </a:solidFill>
                          <a:effectLst/>
                        </a:rPr>
                      </a:br>
                      <a:r>
                        <a:rPr lang="en-CA" sz="1700" u="none" strike="noStrike" dirty="0" smtClean="0">
                          <a:solidFill>
                            <a:srgbClr val="002366"/>
                          </a:solidFill>
                          <a:effectLst/>
                        </a:rPr>
                        <a:t>Answers</a:t>
                      </a:r>
                      <a:endParaRPr lang="en-CA" sz="1700" b="0" i="0" u="none" strike="noStrike" dirty="0" smtClean="0">
                        <a:solidFill>
                          <a:srgbClr val="002366"/>
                        </a:solidFill>
                        <a:effectLst/>
                        <a:latin typeface="+mn-lt"/>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a:solidFill>
                            <a:srgbClr val="002366"/>
                          </a:solidFill>
                          <a:effectLst/>
                        </a:rPr>
                        <a:t>Parishioners</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Commentaires, questions et réponses</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381829">
                <a:tc>
                  <a:txBody>
                    <a:bodyPr/>
                    <a:lstStyle/>
                    <a:p>
                      <a:pPr algn="l" rtl="0" fontAlgn="ctr">
                        <a:spcAft>
                          <a:spcPts val="1200"/>
                        </a:spcAft>
                      </a:pPr>
                      <a:r>
                        <a:rPr lang="en-CA" sz="1700" u="none" strike="noStrike" dirty="0">
                          <a:solidFill>
                            <a:srgbClr val="002366"/>
                          </a:solidFill>
                          <a:effectLst/>
                        </a:rPr>
                        <a:t>Conclusions and Closing Prayer</a:t>
                      </a:r>
                      <a:endParaRPr lang="en-CA" sz="1700" b="0" i="0" u="none" strike="noStrike"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fontAlgn="ctr">
                        <a:spcAft>
                          <a:spcPts val="1200"/>
                        </a:spcAft>
                      </a:pPr>
                      <a:r>
                        <a:rPr lang="en-CA" sz="1700" u="none" strike="noStrike" dirty="0" smtClean="0">
                          <a:solidFill>
                            <a:srgbClr val="002366"/>
                          </a:solidFill>
                          <a:effectLst/>
                        </a:rPr>
                        <a:t>Fr. Deprey</a:t>
                      </a:r>
                      <a:endParaRPr lang="en-CA" sz="1700" b="0" i="0" u="none" strike="noStrike" dirty="0">
                        <a:solidFill>
                          <a:srgbClr val="002366"/>
                        </a:solidFill>
                        <a:effectLst/>
                        <a:latin typeface="+mn-lt"/>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rtl="0" fontAlgn="ctr">
                        <a:spcAft>
                          <a:spcPts val="1200"/>
                        </a:spcAft>
                      </a:pPr>
                      <a:r>
                        <a:rPr lang="fr-CA" sz="1700" u="none" strike="noStrike" noProof="0" dirty="0" smtClean="0">
                          <a:solidFill>
                            <a:srgbClr val="002366"/>
                          </a:solidFill>
                          <a:effectLst/>
                        </a:rPr>
                        <a:t>Conclusion et prière finale</a:t>
                      </a:r>
                      <a:endParaRPr lang="fr-CA" sz="1700" b="0" i="0" u="none" strike="noStrike" noProof="0" dirty="0">
                        <a:solidFill>
                          <a:srgbClr val="002366"/>
                        </a:solidFill>
                        <a:effectLst/>
                        <a:latin typeface="Calibri"/>
                      </a:endParaRPr>
                    </a:p>
                  </a:txBody>
                  <a:tcPr marL="7620" marR="7620" marT="7620" marB="0"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4" name="Slide Number Placeholder 3"/>
          <p:cNvSpPr>
            <a:spLocks noGrp="1"/>
          </p:cNvSpPr>
          <p:nvPr>
            <p:ph type="sldNum" sz="quarter" idx="12"/>
          </p:nvPr>
        </p:nvSpPr>
        <p:spPr/>
        <p:txBody>
          <a:bodyPr/>
          <a:lstStyle/>
          <a:p>
            <a:fld id="{AB9760D6-BA6E-44D6-9019-E8654313318C}" type="slidenum">
              <a:rPr lang="en-CA" smtClean="0"/>
              <a:t>3</a:t>
            </a:fld>
            <a:endParaRPr lang="en-CA" dirty="0"/>
          </a:p>
        </p:txBody>
      </p:sp>
    </p:spTree>
    <p:extLst>
      <p:ext uri="{BB962C8B-B14F-4D97-AF65-F5344CB8AC3E}">
        <p14:creationId xmlns:p14="http://schemas.microsoft.com/office/powerpoint/2010/main" val="3538979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4"/>
            <a:ext cx="4042792" cy="3643311"/>
          </a:xfrm>
        </p:spPr>
        <p:txBody>
          <a:bodyPr>
            <a:noAutofit/>
          </a:bodyPr>
          <a:lstStyle/>
          <a:p>
            <a:pPr marL="0" indent="0">
              <a:spcAft>
                <a:spcPts val="600"/>
              </a:spcAft>
              <a:buNone/>
            </a:pPr>
            <a:r>
              <a:rPr lang="en-CA" sz="2800" b="1" dirty="0"/>
              <a:t>Why Do We Need a Capital Campaign</a:t>
            </a:r>
            <a:r>
              <a:rPr lang="en-CA" sz="2800" b="1" dirty="0" smtClean="0"/>
              <a:t>?</a:t>
            </a:r>
            <a:br>
              <a:rPr lang="en-CA" sz="2800" b="1" dirty="0" smtClean="0"/>
            </a:br>
            <a:endParaRPr lang="en-CA" sz="2800" b="1" dirty="0"/>
          </a:p>
          <a:p>
            <a:pPr lvl="0"/>
            <a:r>
              <a:rPr lang="en-CA" sz="2400" dirty="0"/>
              <a:t>The remaining </a:t>
            </a:r>
            <a:r>
              <a:rPr lang="en-CA" sz="2400" dirty="0" smtClean="0"/>
              <a:t>funds are </a:t>
            </a:r>
            <a:r>
              <a:rPr lang="en-CA" sz="2400" dirty="0"/>
              <a:t>earmarked for future maintenance </a:t>
            </a:r>
            <a:r>
              <a:rPr lang="en-CA" sz="2400" dirty="0" smtClean="0"/>
              <a:t>/ restoration</a:t>
            </a:r>
            <a:endParaRPr lang="en-CA" sz="2400" dirty="0"/>
          </a:p>
          <a:p>
            <a:pPr lvl="0"/>
            <a:r>
              <a:rPr lang="en-CA" sz="2400" dirty="0" smtClean="0"/>
              <a:t>Keep the mortgage more manageable</a:t>
            </a:r>
          </a:p>
        </p:txBody>
      </p:sp>
      <p:sp>
        <p:nvSpPr>
          <p:cNvPr id="5" name="Content Placeholder 4"/>
          <p:cNvSpPr>
            <a:spLocks noGrp="1"/>
          </p:cNvSpPr>
          <p:nvPr>
            <p:ph idx="13"/>
          </p:nvPr>
        </p:nvSpPr>
        <p:spPr>
          <a:xfrm>
            <a:off x="4644008" y="1325042"/>
            <a:ext cx="4042792" cy="3761308"/>
          </a:xfrm>
        </p:spPr>
        <p:txBody>
          <a:bodyPr>
            <a:normAutofit/>
          </a:bodyPr>
          <a:lstStyle/>
          <a:p>
            <a:pPr marL="0" indent="0">
              <a:spcAft>
                <a:spcPts val="600"/>
              </a:spcAft>
              <a:buNone/>
            </a:pPr>
            <a:r>
              <a:rPr lang="fr-CA" sz="2800" b="1" dirty="0"/>
              <a:t>Pourquoi avoir une campagne de levée de fonds?</a:t>
            </a:r>
            <a:endParaRPr lang="en-CA" sz="2800" b="1" dirty="0"/>
          </a:p>
          <a:p>
            <a:pPr lvl="0"/>
            <a:r>
              <a:rPr lang="fr-CA" sz="2400" dirty="0"/>
              <a:t>Les fonds restants seront attribués aux besoins futurs de travaux d’entretien de l’église </a:t>
            </a:r>
            <a:endParaRPr lang="fr-CA" sz="2400" dirty="0" smtClean="0"/>
          </a:p>
          <a:p>
            <a:pPr lvl="0"/>
            <a:r>
              <a:rPr lang="fr-CA" sz="2400" dirty="0" smtClean="0"/>
              <a:t>Une </a:t>
            </a:r>
            <a:r>
              <a:rPr lang="fr-CA" sz="2400" dirty="0"/>
              <a:t>hypothèque </a:t>
            </a:r>
            <a:r>
              <a:rPr lang="fr-CA" sz="2400" dirty="0" smtClean="0"/>
              <a:t>réduite</a:t>
            </a:r>
            <a:endParaRPr lang="en-CA" sz="2400" dirty="0"/>
          </a:p>
        </p:txBody>
      </p:sp>
      <p:sp>
        <p:nvSpPr>
          <p:cNvPr id="6" name="Slide Number Placeholder 5"/>
          <p:cNvSpPr>
            <a:spLocks noGrp="1"/>
          </p:cNvSpPr>
          <p:nvPr>
            <p:ph type="sldNum" sz="quarter" idx="12"/>
          </p:nvPr>
        </p:nvSpPr>
        <p:spPr/>
        <p:txBody>
          <a:bodyPr/>
          <a:lstStyle/>
          <a:p>
            <a:fld id="{AB9760D6-BA6E-44D6-9019-E8654313318C}" type="slidenum">
              <a:rPr lang="en-CA" smtClean="0"/>
              <a:t>30</a:t>
            </a:fld>
            <a:endParaRPr lang="en-CA" dirty="0"/>
          </a:p>
        </p:txBody>
      </p:sp>
    </p:spTree>
    <p:extLst>
      <p:ext uri="{BB962C8B-B14F-4D97-AF65-F5344CB8AC3E}">
        <p14:creationId xmlns:p14="http://schemas.microsoft.com/office/powerpoint/2010/main" val="1472374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4"/>
            <a:ext cx="4042792" cy="3643311"/>
          </a:xfrm>
        </p:spPr>
        <p:txBody>
          <a:bodyPr>
            <a:normAutofit fontScale="55000" lnSpcReduction="20000"/>
          </a:bodyPr>
          <a:lstStyle/>
          <a:p>
            <a:pPr marL="0" indent="0">
              <a:spcBef>
                <a:spcPts val="600"/>
              </a:spcBef>
              <a:spcAft>
                <a:spcPts val="600"/>
              </a:spcAft>
              <a:buNone/>
            </a:pPr>
            <a:r>
              <a:rPr lang="en-CA" sz="3500" b="1" dirty="0" smtClean="0"/>
              <a:t>When </a:t>
            </a:r>
            <a:r>
              <a:rPr lang="en-CA" sz="3500" b="1" dirty="0"/>
              <a:t>Will it Begin and How Long Will it Run?</a:t>
            </a:r>
          </a:p>
          <a:p>
            <a:pPr marL="285750" indent="-285750">
              <a:spcBef>
                <a:spcPts val="600"/>
              </a:spcBef>
              <a:spcAft>
                <a:spcPts val="600"/>
              </a:spcAft>
            </a:pPr>
            <a:r>
              <a:rPr lang="en-US" sz="3100" dirty="0" smtClean="0"/>
              <a:t>Kick off this fall</a:t>
            </a:r>
          </a:p>
          <a:p>
            <a:pPr marL="285750" indent="-285750">
              <a:spcBef>
                <a:spcPts val="600"/>
              </a:spcBef>
              <a:spcAft>
                <a:spcPts val="600"/>
              </a:spcAft>
            </a:pPr>
            <a:r>
              <a:rPr lang="en-US" sz="3100" dirty="0" smtClean="0"/>
              <a:t>Run for 3 years</a:t>
            </a:r>
          </a:p>
          <a:p>
            <a:pPr marL="0" indent="0">
              <a:spcBef>
                <a:spcPts val="600"/>
              </a:spcBef>
              <a:spcAft>
                <a:spcPts val="600"/>
              </a:spcAft>
              <a:buNone/>
            </a:pPr>
            <a:r>
              <a:rPr lang="en-CA" sz="3500" b="1" dirty="0" smtClean="0"/>
              <a:t>How </a:t>
            </a:r>
            <a:r>
              <a:rPr lang="en-CA" sz="3500" b="1" dirty="0"/>
              <a:t>Much Do We Need to Raise</a:t>
            </a:r>
            <a:r>
              <a:rPr lang="en-CA" sz="3500" b="1" dirty="0" smtClean="0"/>
              <a:t>?</a:t>
            </a:r>
          </a:p>
          <a:p>
            <a:pPr marL="285750" indent="-285750">
              <a:spcBef>
                <a:spcPts val="600"/>
              </a:spcBef>
              <a:spcAft>
                <a:spcPts val="600"/>
              </a:spcAft>
            </a:pPr>
            <a:r>
              <a:rPr lang="en-CA" sz="3100" dirty="0" smtClean="0"/>
              <a:t>$300,000 over three years</a:t>
            </a:r>
            <a:br>
              <a:rPr lang="en-CA" sz="3100" dirty="0" smtClean="0"/>
            </a:br>
            <a:endParaRPr lang="en-CA" sz="3500" dirty="0" smtClean="0"/>
          </a:p>
          <a:p>
            <a:pPr marL="0" indent="0">
              <a:spcBef>
                <a:spcPts val="600"/>
              </a:spcBef>
              <a:spcAft>
                <a:spcPts val="600"/>
              </a:spcAft>
              <a:buNone/>
            </a:pPr>
            <a:r>
              <a:rPr lang="en-CA" sz="3500" b="1" dirty="0" smtClean="0"/>
              <a:t>How </a:t>
            </a:r>
            <a:r>
              <a:rPr lang="en-CA" sz="3500" b="1" dirty="0"/>
              <a:t>Much of the Total Cost of the Hall Does this Represent?</a:t>
            </a:r>
          </a:p>
          <a:p>
            <a:pPr marL="285750" lvl="0" indent="-285750">
              <a:spcBef>
                <a:spcPts val="600"/>
              </a:spcBef>
              <a:spcAft>
                <a:spcPts val="600"/>
              </a:spcAft>
            </a:pPr>
            <a:r>
              <a:rPr lang="en-CA" sz="3100" dirty="0"/>
              <a:t>10% ($300,000 goal / $2.8M total cost)</a:t>
            </a:r>
          </a:p>
        </p:txBody>
      </p:sp>
      <p:sp>
        <p:nvSpPr>
          <p:cNvPr id="5" name="Content Placeholder 4"/>
          <p:cNvSpPr>
            <a:spLocks noGrp="1"/>
          </p:cNvSpPr>
          <p:nvPr>
            <p:ph idx="13"/>
          </p:nvPr>
        </p:nvSpPr>
        <p:spPr>
          <a:xfrm>
            <a:off x="4644008" y="1317897"/>
            <a:ext cx="4242818" cy="3625577"/>
          </a:xfrm>
        </p:spPr>
        <p:txBody>
          <a:bodyPr>
            <a:normAutofit fontScale="62500" lnSpcReduction="20000"/>
          </a:bodyPr>
          <a:lstStyle/>
          <a:p>
            <a:pPr marL="0" indent="0">
              <a:spcBef>
                <a:spcPts val="600"/>
              </a:spcBef>
              <a:spcAft>
                <a:spcPts val="600"/>
              </a:spcAft>
              <a:buNone/>
            </a:pPr>
            <a:r>
              <a:rPr lang="fr-CA" sz="3100" b="1" dirty="0" smtClean="0"/>
              <a:t>Quand débutera-t-elle </a:t>
            </a:r>
            <a:r>
              <a:rPr lang="fr-CA" sz="3100" b="1" dirty="0"/>
              <a:t>et quelle en est la durée prévue?</a:t>
            </a:r>
            <a:endParaRPr lang="en-CA" sz="3100" b="1" dirty="0"/>
          </a:p>
          <a:p>
            <a:pPr marL="285750" lvl="0" indent="-285750">
              <a:spcBef>
                <a:spcPts val="600"/>
              </a:spcBef>
              <a:spcAft>
                <a:spcPts val="600"/>
              </a:spcAft>
            </a:pPr>
            <a:r>
              <a:rPr lang="fr-CA" sz="2700" dirty="0" smtClean="0"/>
              <a:t>Sera lancée cet automne</a:t>
            </a:r>
          </a:p>
          <a:p>
            <a:pPr marL="285750" lvl="0" indent="-285750">
              <a:spcBef>
                <a:spcPts val="600"/>
              </a:spcBef>
              <a:spcAft>
                <a:spcPts val="600"/>
              </a:spcAft>
            </a:pPr>
            <a:r>
              <a:rPr lang="fr-CA" sz="2700" dirty="0" smtClean="0"/>
              <a:t>S’échelonnera sur 3 ans</a:t>
            </a:r>
            <a:endParaRPr lang="fr-CA" sz="2700" dirty="0"/>
          </a:p>
          <a:p>
            <a:pPr marL="0" indent="0">
              <a:spcBef>
                <a:spcPts val="600"/>
              </a:spcBef>
              <a:spcAft>
                <a:spcPts val="600"/>
              </a:spcAft>
              <a:buNone/>
            </a:pPr>
            <a:r>
              <a:rPr lang="fr-CA" sz="3000" b="1" dirty="0" smtClean="0"/>
              <a:t>De </a:t>
            </a:r>
            <a:r>
              <a:rPr lang="fr-CA" sz="3000" b="1" dirty="0"/>
              <a:t>combien d’argent avons-nous besoin?</a:t>
            </a:r>
            <a:endParaRPr lang="en-CA" sz="3000" b="1" dirty="0"/>
          </a:p>
          <a:p>
            <a:pPr>
              <a:spcBef>
                <a:spcPts val="600"/>
              </a:spcBef>
            </a:pPr>
            <a:r>
              <a:rPr lang="fr-CA" sz="2700" dirty="0"/>
              <a:t> 300 000 $ répartis sur trois </a:t>
            </a:r>
            <a:r>
              <a:rPr lang="fr-CA" sz="2700" dirty="0" smtClean="0"/>
              <a:t>ans</a:t>
            </a:r>
            <a:endParaRPr lang="fr-CA" sz="1800" dirty="0" smtClean="0"/>
          </a:p>
          <a:p>
            <a:pPr marL="0" indent="0">
              <a:spcBef>
                <a:spcPts val="600"/>
              </a:spcBef>
              <a:buNone/>
            </a:pPr>
            <a:endParaRPr lang="fr-CA" sz="200" b="1" dirty="0"/>
          </a:p>
          <a:p>
            <a:pPr marL="0" indent="0">
              <a:spcBef>
                <a:spcPts val="600"/>
              </a:spcBef>
              <a:buNone/>
            </a:pPr>
            <a:r>
              <a:rPr lang="fr-CA" sz="3000" b="1" dirty="0" smtClean="0"/>
              <a:t>Cela </a:t>
            </a:r>
            <a:r>
              <a:rPr lang="fr-CA" sz="3000" b="1" dirty="0"/>
              <a:t>représente quel pourcentage du coût global de la salle paroissiale?</a:t>
            </a:r>
            <a:endParaRPr lang="en-CA" sz="3000" b="1" dirty="0"/>
          </a:p>
          <a:p>
            <a:pPr>
              <a:spcBef>
                <a:spcPts val="600"/>
              </a:spcBef>
            </a:pPr>
            <a:r>
              <a:rPr lang="fr-CA" sz="2700" dirty="0"/>
              <a:t>10% (l’objectif = 300 000 $/ 2,8M coût total</a:t>
            </a:r>
            <a:r>
              <a:rPr lang="fr-CA" sz="2700" dirty="0" smtClean="0"/>
              <a:t>)</a:t>
            </a:r>
            <a:endParaRPr lang="en-CA" dirty="0"/>
          </a:p>
          <a:p>
            <a:pPr lvl="0"/>
            <a:endParaRPr lang="en-CA" dirty="0"/>
          </a:p>
        </p:txBody>
      </p:sp>
      <p:sp>
        <p:nvSpPr>
          <p:cNvPr id="6" name="Slide Number Placeholder 5"/>
          <p:cNvSpPr>
            <a:spLocks noGrp="1"/>
          </p:cNvSpPr>
          <p:nvPr>
            <p:ph type="sldNum" sz="quarter" idx="12"/>
          </p:nvPr>
        </p:nvSpPr>
        <p:spPr/>
        <p:txBody>
          <a:bodyPr/>
          <a:lstStyle/>
          <a:p>
            <a:fld id="{AB9760D6-BA6E-44D6-9019-E8654313318C}" type="slidenum">
              <a:rPr lang="en-CA" smtClean="0"/>
              <a:t>31</a:t>
            </a:fld>
            <a:endParaRPr lang="en-CA" dirty="0"/>
          </a:p>
        </p:txBody>
      </p:sp>
    </p:spTree>
    <p:extLst>
      <p:ext uri="{BB962C8B-B14F-4D97-AF65-F5344CB8AC3E}">
        <p14:creationId xmlns:p14="http://schemas.microsoft.com/office/powerpoint/2010/main" val="3018016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4"/>
            <a:ext cx="4042792" cy="3657599"/>
          </a:xfrm>
        </p:spPr>
        <p:txBody>
          <a:bodyPr>
            <a:normAutofit fontScale="55000" lnSpcReduction="20000"/>
          </a:bodyPr>
          <a:lstStyle/>
          <a:p>
            <a:pPr marL="0" indent="0">
              <a:spcAft>
                <a:spcPts val="600"/>
              </a:spcAft>
              <a:buNone/>
            </a:pPr>
            <a:r>
              <a:rPr lang="en-CA" sz="4300" b="1" dirty="0" smtClean="0"/>
              <a:t>What </a:t>
            </a:r>
            <a:r>
              <a:rPr lang="en-CA" sz="4300" b="1" dirty="0"/>
              <a:t>are the Different Ways I can Give?</a:t>
            </a:r>
          </a:p>
          <a:p>
            <a:pPr marL="285750" indent="-285750">
              <a:spcBef>
                <a:spcPts val="600"/>
              </a:spcBef>
              <a:spcAft>
                <a:spcPts val="600"/>
              </a:spcAft>
            </a:pPr>
            <a:r>
              <a:rPr lang="en-CA" sz="4000" dirty="0"/>
              <a:t>A one-time </a:t>
            </a:r>
            <a:r>
              <a:rPr lang="en-CA" sz="4000" dirty="0" smtClean="0"/>
              <a:t>gift</a:t>
            </a:r>
          </a:p>
          <a:p>
            <a:pPr marL="285750" indent="-285750">
              <a:spcBef>
                <a:spcPts val="600"/>
              </a:spcBef>
              <a:spcAft>
                <a:spcPts val="600"/>
              </a:spcAft>
            </a:pPr>
            <a:r>
              <a:rPr lang="en-CA" sz="4000" dirty="0" smtClean="0"/>
              <a:t>A </a:t>
            </a:r>
            <a:r>
              <a:rPr lang="en-CA" sz="4000" dirty="0"/>
              <a:t>pledge that can be made in any sort of </a:t>
            </a:r>
            <a:r>
              <a:rPr lang="en-CA" sz="4000" dirty="0" smtClean="0"/>
              <a:t>instalments </a:t>
            </a:r>
            <a:r>
              <a:rPr lang="en-CA" sz="4000" dirty="0"/>
              <a:t>over the next three </a:t>
            </a:r>
            <a:r>
              <a:rPr lang="en-CA" sz="4000" dirty="0" smtClean="0"/>
              <a:t>years</a:t>
            </a:r>
          </a:p>
          <a:p>
            <a:pPr marL="285750" indent="-285750">
              <a:spcBef>
                <a:spcPts val="600"/>
              </a:spcBef>
              <a:spcAft>
                <a:spcPts val="600"/>
              </a:spcAft>
            </a:pPr>
            <a:r>
              <a:rPr lang="en-CA" sz="4000" dirty="0" smtClean="0"/>
              <a:t>Be a part of the fundraising committee or volunteer/contribute at its events</a:t>
            </a:r>
          </a:p>
          <a:p>
            <a:pPr>
              <a:spcAft>
                <a:spcPts val="600"/>
              </a:spcAft>
            </a:pPr>
            <a:endParaRPr lang="en-CA" dirty="0">
              <a:solidFill>
                <a:prstClr val="black"/>
              </a:solidFill>
            </a:endParaRPr>
          </a:p>
          <a:p>
            <a:endParaRPr lang="en-CA" dirty="0"/>
          </a:p>
        </p:txBody>
      </p:sp>
      <p:sp>
        <p:nvSpPr>
          <p:cNvPr id="5" name="Content Placeholder 4"/>
          <p:cNvSpPr>
            <a:spLocks noGrp="1"/>
          </p:cNvSpPr>
          <p:nvPr>
            <p:ph idx="13"/>
          </p:nvPr>
        </p:nvSpPr>
        <p:spPr>
          <a:xfrm>
            <a:off x="4644008" y="1317898"/>
            <a:ext cx="4399980" cy="3697014"/>
          </a:xfrm>
        </p:spPr>
        <p:txBody>
          <a:bodyPr>
            <a:normAutofit fontScale="70000" lnSpcReduction="20000"/>
          </a:bodyPr>
          <a:lstStyle/>
          <a:p>
            <a:pPr marL="0" indent="0">
              <a:spcAft>
                <a:spcPts val="600"/>
              </a:spcAft>
              <a:buNone/>
            </a:pPr>
            <a:r>
              <a:rPr lang="fr-CA" sz="3400" b="1" dirty="0"/>
              <a:t>De quelle façon est-ce que je peux contribuer? </a:t>
            </a:r>
            <a:endParaRPr lang="en-CA" sz="3400" b="1" dirty="0"/>
          </a:p>
          <a:p>
            <a:pPr marL="285750" lvl="0" indent="-285750">
              <a:spcBef>
                <a:spcPts val="600"/>
              </a:spcBef>
              <a:spcAft>
                <a:spcPts val="600"/>
              </a:spcAft>
            </a:pPr>
            <a:r>
              <a:rPr lang="fr-CA" sz="3100" dirty="0"/>
              <a:t>Par un don unique</a:t>
            </a:r>
            <a:endParaRPr lang="en-CA" sz="3100" dirty="0"/>
          </a:p>
          <a:p>
            <a:pPr marL="285750" lvl="0" indent="-285750">
              <a:spcBef>
                <a:spcPts val="600"/>
              </a:spcBef>
              <a:spcAft>
                <a:spcPts val="600"/>
              </a:spcAft>
            </a:pPr>
            <a:r>
              <a:rPr lang="fr-FR" sz="3100" dirty="0"/>
              <a:t>Par un engagement à faire un don par versements sur une période pouvant aller jusqu'à trois </a:t>
            </a:r>
            <a:r>
              <a:rPr lang="fr-FR" sz="3100" dirty="0" smtClean="0"/>
              <a:t>ans</a:t>
            </a:r>
          </a:p>
          <a:p>
            <a:pPr marL="285750" lvl="0" indent="-285750">
              <a:spcBef>
                <a:spcPts val="600"/>
              </a:spcBef>
              <a:spcAft>
                <a:spcPts val="600"/>
              </a:spcAft>
            </a:pPr>
            <a:r>
              <a:rPr lang="fr-CA" sz="3100" dirty="0" smtClean="0"/>
              <a:t>Faire </a:t>
            </a:r>
            <a:r>
              <a:rPr lang="fr-CA" sz="3100" dirty="0"/>
              <a:t>partie du comité de levée de fonds ou se porter bénévole/contribuant à ses évènements</a:t>
            </a:r>
            <a:endParaRPr lang="en-CA" sz="3100" dirty="0"/>
          </a:p>
        </p:txBody>
      </p:sp>
      <p:sp>
        <p:nvSpPr>
          <p:cNvPr id="6" name="Slide Number Placeholder 5"/>
          <p:cNvSpPr>
            <a:spLocks noGrp="1"/>
          </p:cNvSpPr>
          <p:nvPr>
            <p:ph type="sldNum" sz="quarter" idx="12"/>
          </p:nvPr>
        </p:nvSpPr>
        <p:spPr/>
        <p:txBody>
          <a:bodyPr/>
          <a:lstStyle/>
          <a:p>
            <a:fld id="{AB9760D6-BA6E-44D6-9019-E8654313318C}" type="slidenum">
              <a:rPr lang="en-CA" smtClean="0"/>
              <a:t>32</a:t>
            </a:fld>
            <a:endParaRPr lang="en-CA" dirty="0"/>
          </a:p>
        </p:txBody>
      </p:sp>
    </p:spTree>
    <p:extLst>
      <p:ext uri="{BB962C8B-B14F-4D97-AF65-F5344CB8AC3E}">
        <p14:creationId xmlns:p14="http://schemas.microsoft.com/office/powerpoint/2010/main" val="15530612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5"/>
            <a:ext cx="4042792" cy="3686174"/>
          </a:xfrm>
        </p:spPr>
        <p:txBody>
          <a:bodyPr>
            <a:normAutofit/>
          </a:bodyPr>
          <a:lstStyle/>
          <a:p>
            <a:pPr marL="0" indent="0">
              <a:lnSpc>
                <a:spcPct val="80000"/>
              </a:lnSpc>
              <a:spcBef>
                <a:spcPts val="600"/>
              </a:spcBef>
              <a:spcAft>
                <a:spcPts val="600"/>
              </a:spcAft>
              <a:buNone/>
            </a:pPr>
            <a:r>
              <a:rPr lang="en-CA" sz="2000" b="1" dirty="0"/>
              <a:t>How Much Should I Give?</a:t>
            </a:r>
          </a:p>
          <a:p>
            <a:pPr marL="285750" indent="-285750">
              <a:lnSpc>
                <a:spcPct val="80000"/>
              </a:lnSpc>
              <a:spcBef>
                <a:spcPts val="600"/>
              </a:spcBef>
              <a:spcAft>
                <a:spcPts val="600"/>
              </a:spcAft>
            </a:pPr>
            <a:r>
              <a:rPr lang="en-US" sz="2000" dirty="0"/>
              <a:t>If a third of the 264 envelope holders had the means to give an extra $1,000 during each of the three campaign years, we would be almost 90% to our </a:t>
            </a:r>
            <a:r>
              <a:rPr lang="en-US" sz="2000" dirty="0" smtClean="0"/>
              <a:t>goal</a:t>
            </a:r>
            <a:br>
              <a:rPr lang="en-US" sz="2000" dirty="0" smtClean="0"/>
            </a:br>
            <a:endParaRPr lang="en-US" sz="2000" dirty="0"/>
          </a:p>
          <a:p>
            <a:pPr marL="285750" indent="-285750">
              <a:lnSpc>
                <a:spcPct val="80000"/>
              </a:lnSpc>
              <a:spcBef>
                <a:spcPts val="600"/>
              </a:spcBef>
              <a:spcAft>
                <a:spcPts val="600"/>
              </a:spcAft>
            </a:pPr>
            <a:r>
              <a:rPr lang="en-US" sz="2000" dirty="0"/>
              <a:t>If all envelope holders participated, it would only amount to $7 extra per week (about $380 per year)</a:t>
            </a:r>
            <a:endParaRPr lang="en-CA" sz="2000" dirty="0"/>
          </a:p>
        </p:txBody>
      </p:sp>
      <p:sp>
        <p:nvSpPr>
          <p:cNvPr id="5" name="Content Placeholder 4"/>
          <p:cNvSpPr>
            <a:spLocks noGrp="1"/>
          </p:cNvSpPr>
          <p:nvPr>
            <p:ph idx="13"/>
          </p:nvPr>
        </p:nvSpPr>
        <p:spPr>
          <a:xfrm>
            <a:off x="4644008" y="1325042"/>
            <a:ext cx="4328542" cy="3761308"/>
          </a:xfrm>
        </p:spPr>
        <p:txBody>
          <a:bodyPr>
            <a:noAutofit/>
          </a:bodyPr>
          <a:lstStyle/>
          <a:p>
            <a:pPr marL="0" indent="0">
              <a:lnSpc>
                <a:spcPct val="80000"/>
              </a:lnSpc>
              <a:spcBef>
                <a:spcPts val="600"/>
              </a:spcBef>
              <a:spcAft>
                <a:spcPts val="600"/>
              </a:spcAft>
              <a:buNone/>
            </a:pPr>
            <a:r>
              <a:rPr lang="fr-CA" sz="2000" b="1" dirty="0"/>
              <a:t>Combien devrais-je contribuer?</a:t>
            </a:r>
            <a:endParaRPr lang="en-CA" sz="2000" b="1" dirty="0"/>
          </a:p>
          <a:p>
            <a:pPr marL="285750" indent="-285750">
              <a:lnSpc>
                <a:spcPct val="80000"/>
              </a:lnSpc>
              <a:spcBef>
                <a:spcPts val="600"/>
              </a:spcBef>
              <a:spcAft>
                <a:spcPts val="600"/>
              </a:spcAft>
            </a:pPr>
            <a:r>
              <a:rPr lang="fr-CA" sz="2000" dirty="0"/>
              <a:t>Si seulement un tiers de nos 264 détenteurs d’enveloppe pouvait se permettre de faire don de </a:t>
            </a:r>
            <a:r>
              <a:rPr lang="fr-CA" sz="2000" dirty="0" smtClean="0"/>
              <a:t/>
            </a:r>
            <a:br>
              <a:rPr lang="fr-CA" sz="2000" dirty="0" smtClean="0"/>
            </a:br>
            <a:r>
              <a:rPr lang="fr-CA" sz="2000" dirty="0" smtClean="0"/>
              <a:t>1 </a:t>
            </a:r>
            <a:r>
              <a:rPr lang="fr-CA" sz="2000" dirty="0"/>
              <a:t>000 $ en plus par an pour trois ans, nous aurions atteint 90 % de l’objectif</a:t>
            </a:r>
            <a:endParaRPr lang="en-CA" sz="2000" dirty="0"/>
          </a:p>
          <a:p>
            <a:pPr marL="285750" indent="-285750">
              <a:lnSpc>
                <a:spcPct val="80000"/>
              </a:lnSpc>
              <a:spcBef>
                <a:spcPts val="600"/>
              </a:spcBef>
              <a:spcAft>
                <a:spcPts val="600"/>
              </a:spcAft>
            </a:pPr>
            <a:r>
              <a:rPr lang="fr-CA" sz="2000" dirty="0"/>
              <a:t>Si tous les détenteurs d’enveloppe y participaient, il ne s’agirait que d’un montant supplémentaire de 7 $ par semaine pour chacun (soit approximativement 380 $ par an)</a:t>
            </a:r>
            <a:endParaRPr lang="en-CA" sz="2000" dirty="0"/>
          </a:p>
        </p:txBody>
      </p:sp>
      <p:sp>
        <p:nvSpPr>
          <p:cNvPr id="7" name="Slide Number Placeholder 6"/>
          <p:cNvSpPr>
            <a:spLocks noGrp="1"/>
          </p:cNvSpPr>
          <p:nvPr>
            <p:ph type="sldNum" sz="quarter" idx="12"/>
          </p:nvPr>
        </p:nvSpPr>
        <p:spPr/>
        <p:txBody>
          <a:bodyPr/>
          <a:lstStyle/>
          <a:p>
            <a:fld id="{AB9760D6-BA6E-44D6-9019-E8654313318C}" type="slidenum">
              <a:rPr lang="en-CA" smtClean="0"/>
              <a:t>33</a:t>
            </a:fld>
            <a:endParaRPr lang="en-CA" dirty="0"/>
          </a:p>
        </p:txBody>
      </p:sp>
    </p:spTree>
    <p:extLst>
      <p:ext uri="{BB962C8B-B14F-4D97-AF65-F5344CB8AC3E}">
        <p14:creationId xmlns:p14="http://schemas.microsoft.com/office/powerpoint/2010/main" val="381967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5"/>
            <a:ext cx="4042792" cy="3629024"/>
          </a:xfrm>
        </p:spPr>
        <p:txBody>
          <a:bodyPr>
            <a:normAutofit/>
          </a:bodyPr>
          <a:lstStyle/>
          <a:p>
            <a:pPr marL="0" indent="0">
              <a:lnSpc>
                <a:spcPct val="80000"/>
              </a:lnSpc>
              <a:spcBef>
                <a:spcPts val="600"/>
              </a:spcBef>
              <a:spcAft>
                <a:spcPts val="600"/>
              </a:spcAft>
              <a:buNone/>
            </a:pPr>
            <a:r>
              <a:rPr lang="en-CA" sz="2200" b="1" dirty="0"/>
              <a:t>What about Tax Receipts</a:t>
            </a:r>
            <a:r>
              <a:rPr lang="en-CA" sz="2200" b="1" dirty="0" smtClean="0"/>
              <a:t>?</a:t>
            </a:r>
            <a:br>
              <a:rPr lang="en-CA" sz="2200" b="1" dirty="0" smtClean="0"/>
            </a:br>
            <a:endParaRPr lang="en-CA" sz="2200" b="1" dirty="0"/>
          </a:p>
          <a:p>
            <a:pPr marL="285750" indent="-285750">
              <a:lnSpc>
                <a:spcPct val="80000"/>
              </a:lnSpc>
              <a:spcBef>
                <a:spcPts val="600"/>
              </a:spcBef>
              <a:spcAft>
                <a:spcPts val="600"/>
              </a:spcAft>
            </a:pPr>
            <a:r>
              <a:rPr lang="en-CA" sz="1900" dirty="0" smtClean="0"/>
              <a:t>All </a:t>
            </a:r>
            <a:r>
              <a:rPr lang="en-CA" sz="1900" dirty="0"/>
              <a:t>donations will be tax </a:t>
            </a:r>
            <a:r>
              <a:rPr lang="en-CA" sz="1900" dirty="0" smtClean="0"/>
              <a:t>deductible</a:t>
            </a:r>
            <a:br>
              <a:rPr lang="en-CA" sz="1900" dirty="0" smtClean="0"/>
            </a:br>
            <a:endParaRPr lang="en-CA" sz="1900" dirty="0"/>
          </a:p>
          <a:p>
            <a:pPr marL="685800" lvl="2">
              <a:lnSpc>
                <a:spcPct val="80000"/>
              </a:lnSpc>
              <a:spcBef>
                <a:spcPts val="600"/>
              </a:spcBef>
              <a:spcAft>
                <a:spcPts val="600"/>
              </a:spcAft>
            </a:pPr>
            <a:r>
              <a:rPr lang="en-CA" sz="1700" dirty="0"/>
              <a:t>This means that a family in Ontario with a taxable income of $50,000 who donates $1,000 would receive a </a:t>
            </a:r>
            <a:r>
              <a:rPr lang="en-CA" sz="1700" dirty="0" smtClean="0"/>
              <a:t>credit of </a:t>
            </a:r>
            <a:r>
              <a:rPr lang="en-CA" sz="1700" dirty="0"/>
              <a:t>$361 </a:t>
            </a:r>
            <a:r>
              <a:rPr lang="en-CA" sz="1700" dirty="0" smtClean="0"/>
              <a:t/>
            </a:r>
            <a:br>
              <a:rPr lang="en-CA" sz="1700" dirty="0" smtClean="0"/>
            </a:br>
            <a:endParaRPr lang="en-CA" sz="1700" dirty="0"/>
          </a:p>
          <a:p>
            <a:pPr marL="685800" lvl="2">
              <a:lnSpc>
                <a:spcPct val="80000"/>
              </a:lnSpc>
              <a:spcBef>
                <a:spcPts val="600"/>
              </a:spcBef>
              <a:spcAft>
                <a:spcPts val="600"/>
              </a:spcAft>
            </a:pPr>
            <a:r>
              <a:rPr lang="en-CA" sz="1700" dirty="0"/>
              <a:t>The same family in Quebec would receive a $494 </a:t>
            </a:r>
            <a:r>
              <a:rPr lang="en-CA" sz="1700" dirty="0" smtClean="0"/>
              <a:t>credit, </a:t>
            </a:r>
            <a:r>
              <a:rPr lang="en-CA" sz="1700" dirty="0"/>
              <a:t>meaning their donation only cost them half of what was </a:t>
            </a:r>
            <a:r>
              <a:rPr lang="en-CA" sz="1700" dirty="0" smtClean="0"/>
              <a:t>given</a:t>
            </a:r>
            <a:endParaRPr lang="en-CA" sz="1700" b="1" dirty="0" smtClean="0"/>
          </a:p>
        </p:txBody>
      </p:sp>
      <p:sp>
        <p:nvSpPr>
          <p:cNvPr id="5" name="Content Placeholder 4"/>
          <p:cNvSpPr>
            <a:spLocks noGrp="1"/>
          </p:cNvSpPr>
          <p:nvPr>
            <p:ph idx="13"/>
          </p:nvPr>
        </p:nvSpPr>
        <p:spPr>
          <a:xfrm>
            <a:off x="4644008" y="1325042"/>
            <a:ext cx="4192812" cy="3661296"/>
          </a:xfrm>
        </p:spPr>
        <p:txBody>
          <a:bodyPr>
            <a:normAutofit fontScale="62500" lnSpcReduction="20000"/>
          </a:bodyPr>
          <a:lstStyle/>
          <a:p>
            <a:pPr marL="0" indent="0">
              <a:spcBef>
                <a:spcPts val="600"/>
              </a:spcBef>
              <a:spcAft>
                <a:spcPts val="600"/>
              </a:spcAft>
              <a:buNone/>
            </a:pPr>
            <a:r>
              <a:rPr lang="fr-CA" sz="3500" b="1" dirty="0"/>
              <a:t>Qu’en est-il de reçus pour fin d’impôts?</a:t>
            </a:r>
            <a:endParaRPr lang="en-CA" sz="3500" b="1" dirty="0"/>
          </a:p>
          <a:p>
            <a:pPr marL="285750" lvl="0" indent="-285750">
              <a:spcBef>
                <a:spcPts val="600"/>
              </a:spcBef>
              <a:spcAft>
                <a:spcPts val="600"/>
              </a:spcAft>
            </a:pPr>
            <a:r>
              <a:rPr lang="fr-CA" sz="3000" dirty="0"/>
              <a:t>Tout don est éligible pour un reçu pour fin d’impôts</a:t>
            </a:r>
            <a:endParaRPr lang="en-CA" sz="3000" dirty="0"/>
          </a:p>
          <a:p>
            <a:pPr marL="685800" lvl="2">
              <a:spcBef>
                <a:spcPts val="600"/>
              </a:spcBef>
              <a:spcAft>
                <a:spcPts val="600"/>
              </a:spcAft>
            </a:pPr>
            <a:r>
              <a:rPr lang="fr-CA" sz="2700" dirty="0"/>
              <a:t>Ceci veut dire qu’une famille habitant l’Ontario ayant un revenu annuel imposable de 50 000 $ qui fait don de 1 000 $ est en droit d’un crédit de 361 $</a:t>
            </a:r>
            <a:endParaRPr lang="en-CA" sz="2700" dirty="0"/>
          </a:p>
          <a:p>
            <a:pPr marL="685800" lvl="2">
              <a:spcBef>
                <a:spcPts val="600"/>
              </a:spcBef>
              <a:spcAft>
                <a:spcPts val="600"/>
              </a:spcAft>
            </a:pPr>
            <a:r>
              <a:rPr lang="fr-CA" sz="2700" dirty="0"/>
              <a:t>Une famille québécoise du même profil aurait droit à un crédit de 494 $ ce qui veut dire que, dans leur cas, leur don ne leur aurait coûté que la moitié de leur contribution </a:t>
            </a:r>
            <a:endParaRPr lang="en-CA" sz="2700" dirty="0"/>
          </a:p>
        </p:txBody>
      </p:sp>
      <p:sp>
        <p:nvSpPr>
          <p:cNvPr id="6" name="Slide Number Placeholder 5"/>
          <p:cNvSpPr>
            <a:spLocks noGrp="1"/>
          </p:cNvSpPr>
          <p:nvPr>
            <p:ph type="sldNum" sz="quarter" idx="12"/>
          </p:nvPr>
        </p:nvSpPr>
        <p:spPr/>
        <p:txBody>
          <a:bodyPr/>
          <a:lstStyle/>
          <a:p>
            <a:fld id="{AB9760D6-BA6E-44D6-9019-E8654313318C}" type="slidenum">
              <a:rPr lang="en-CA" smtClean="0"/>
              <a:t>34</a:t>
            </a:fld>
            <a:endParaRPr lang="en-CA" dirty="0"/>
          </a:p>
        </p:txBody>
      </p:sp>
    </p:spTree>
    <p:extLst>
      <p:ext uri="{BB962C8B-B14F-4D97-AF65-F5344CB8AC3E}">
        <p14:creationId xmlns:p14="http://schemas.microsoft.com/office/powerpoint/2010/main" val="999090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5"/>
            <a:ext cx="4042792" cy="3629024"/>
          </a:xfrm>
        </p:spPr>
        <p:txBody>
          <a:bodyPr>
            <a:normAutofit/>
          </a:bodyPr>
          <a:lstStyle/>
          <a:p>
            <a:pPr marL="0" indent="0">
              <a:spcAft>
                <a:spcPts val="600"/>
              </a:spcAft>
              <a:buNone/>
            </a:pPr>
            <a:r>
              <a:rPr lang="en-CA" sz="2400" b="1" dirty="0" smtClean="0"/>
              <a:t>What </a:t>
            </a:r>
            <a:r>
              <a:rPr lang="en-CA" sz="2400" b="1" dirty="0"/>
              <a:t>if My Financial Circumstances Change?</a:t>
            </a:r>
          </a:p>
          <a:p>
            <a:pPr marL="285750" indent="-285750">
              <a:spcAft>
                <a:spcPts val="600"/>
              </a:spcAft>
            </a:pPr>
            <a:r>
              <a:rPr lang="en-CA" sz="2000" dirty="0"/>
              <a:t>Although we ask that you carefully consider your financial situation and make a realistic pledge, if circumstances change we understand</a:t>
            </a:r>
          </a:p>
        </p:txBody>
      </p:sp>
      <p:sp>
        <p:nvSpPr>
          <p:cNvPr id="5" name="Content Placeholder 4"/>
          <p:cNvSpPr>
            <a:spLocks noGrp="1"/>
          </p:cNvSpPr>
          <p:nvPr>
            <p:ph idx="13"/>
          </p:nvPr>
        </p:nvSpPr>
        <p:spPr>
          <a:xfrm>
            <a:off x="4644008" y="1325042"/>
            <a:ext cx="4042792" cy="3394472"/>
          </a:xfrm>
        </p:spPr>
        <p:txBody>
          <a:bodyPr>
            <a:noAutofit/>
          </a:bodyPr>
          <a:lstStyle/>
          <a:p>
            <a:pPr marL="0" indent="0">
              <a:spcAft>
                <a:spcPts val="600"/>
              </a:spcAft>
              <a:buNone/>
            </a:pPr>
            <a:r>
              <a:rPr lang="fr-CA" sz="2400" b="1" dirty="0"/>
              <a:t>Que se passe-t-il si ma situation financière change?</a:t>
            </a:r>
            <a:endParaRPr lang="en-CA" sz="2400" b="1" dirty="0"/>
          </a:p>
          <a:p>
            <a:pPr marL="285750" lvl="0" indent="-285750">
              <a:spcAft>
                <a:spcPts val="600"/>
              </a:spcAft>
            </a:pPr>
            <a:r>
              <a:rPr lang="fr-CA" sz="2000" dirty="0"/>
              <a:t>Bien que nous demandions à tous de bien prendre en considération leur situation financière et de prendre ainsi un engagement réaliste, nous comprendrons si jamais les circonstances </a:t>
            </a:r>
            <a:r>
              <a:rPr lang="fr-CA" sz="2000" dirty="0" smtClean="0"/>
              <a:t>changent</a:t>
            </a:r>
            <a:endParaRPr lang="en-CA" sz="2000" dirty="0"/>
          </a:p>
        </p:txBody>
      </p:sp>
      <p:sp>
        <p:nvSpPr>
          <p:cNvPr id="6" name="Slide Number Placeholder 5"/>
          <p:cNvSpPr>
            <a:spLocks noGrp="1"/>
          </p:cNvSpPr>
          <p:nvPr>
            <p:ph type="sldNum" sz="quarter" idx="12"/>
          </p:nvPr>
        </p:nvSpPr>
        <p:spPr/>
        <p:txBody>
          <a:bodyPr/>
          <a:lstStyle/>
          <a:p>
            <a:fld id="{AB9760D6-BA6E-44D6-9019-E8654313318C}" type="slidenum">
              <a:rPr lang="en-CA" smtClean="0"/>
              <a:t>35</a:t>
            </a:fld>
            <a:endParaRPr lang="en-CA" dirty="0"/>
          </a:p>
        </p:txBody>
      </p:sp>
    </p:spTree>
    <p:extLst>
      <p:ext uri="{BB962C8B-B14F-4D97-AF65-F5344CB8AC3E}">
        <p14:creationId xmlns:p14="http://schemas.microsoft.com/office/powerpoint/2010/main" val="3024041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292894" y="1321594"/>
            <a:ext cx="4207098" cy="3643311"/>
          </a:xfrm>
        </p:spPr>
        <p:txBody>
          <a:bodyPr>
            <a:normAutofit/>
          </a:bodyPr>
          <a:lstStyle/>
          <a:p>
            <a:pPr marL="0" indent="0">
              <a:lnSpc>
                <a:spcPct val="80000"/>
              </a:lnSpc>
              <a:spcBef>
                <a:spcPts val="600"/>
              </a:spcBef>
              <a:buNone/>
            </a:pPr>
            <a:r>
              <a:rPr lang="en-CA" sz="2300" b="1" dirty="0"/>
              <a:t>How Will I be Kept Informed About the Campaign?</a:t>
            </a:r>
          </a:p>
          <a:p>
            <a:pPr marL="285750" indent="-285750">
              <a:lnSpc>
                <a:spcPct val="80000"/>
              </a:lnSpc>
              <a:spcBef>
                <a:spcPts val="600"/>
              </a:spcBef>
            </a:pPr>
            <a:r>
              <a:rPr lang="en-CA" sz="2200" dirty="0"/>
              <a:t>A </a:t>
            </a:r>
            <a:r>
              <a:rPr lang="en-CA" sz="2200" dirty="0" smtClean="0"/>
              <a:t>webpage </a:t>
            </a:r>
            <a:r>
              <a:rPr lang="en-CA" sz="2200" dirty="0"/>
              <a:t>will be created to provide updates on the hall construction, the capital campaign and upcoming fundraising </a:t>
            </a:r>
            <a:r>
              <a:rPr lang="en-CA" sz="2200" dirty="0" smtClean="0"/>
              <a:t>events</a:t>
            </a:r>
            <a:endParaRPr lang="en-CA" sz="2200" dirty="0"/>
          </a:p>
          <a:p>
            <a:pPr marL="285750" indent="-285750">
              <a:lnSpc>
                <a:spcPct val="80000"/>
              </a:lnSpc>
              <a:spcBef>
                <a:spcPts val="600"/>
              </a:spcBef>
            </a:pPr>
            <a:r>
              <a:rPr lang="en-CA" sz="2200" dirty="0"/>
              <a:t>Bulletin inserts and displays at the back of the </a:t>
            </a:r>
            <a:r>
              <a:rPr lang="en-CA" sz="2200" dirty="0" smtClean="0"/>
              <a:t>church</a:t>
            </a:r>
            <a:br>
              <a:rPr lang="en-CA" sz="2200" dirty="0" smtClean="0"/>
            </a:br>
            <a:endParaRPr lang="en-CA" sz="2200" dirty="0"/>
          </a:p>
          <a:p>
            <a:pPr marL="285750" indent="-285750">
              <a:lnSpc>
                <a:spcPct val="80000"/>
              </a:lnSpc>
              <a:spcBef>
                <a:spcPts val="600"/>
              </a:spcBef>
            </a:pPr>
            <a:r>
              <a:rPr lang="en-CA" sz="2200" dirty="0"/>
              <a:t>Information sessions and </a:t>
            </a:r>
            <a:r>
              <a:rPr lang="en-CA" sz="2200" dirty="0" smtClean="0"/>
              <a:t>events</a:t>
            </a:r>
            <a:endParaRPr lang="en-CA" sz="2200" dirty="0">
              <a:solidFill>
                <a:prstClr val="black"/>
              </a:solidFill>
            </a:endParaRPr>
          </a:p>
        </p:txBody>
      </p:sp>
      <p:sp>
        <p:nvSpPr>
          <p:cNvPr id="5" name="Content Placeholder 4"/>
          <p:cNvSpPr>
            <a:spLocks noGrp="1"/>
          </p:cNvSpPr>
          <p:nvPr>
            <p:ph idx="13"/>
          </p:nvPr>
        </p:nvSpPr>
        <p:spPr>
          <a:xfrm>
            <a:off x="4644007" y="1325042"/>
            <a:ext cx="4349973" cy="3704158"/>
          </a:xfrm>
        </p:spPr>
        <p:txBody>
          <a:bodyPr>
            <a:normAutofit fontScale="62500" lnSpcReduction="20000"/>
          </a:bodyPr>
          <a:lstStyle/>
          <a:p>
            <a:pPr marL="0" indent="0">
              <a:spcBef>
                <a:spcPts val="600"/>
              </a:spcBef>
              <a:buNone/>
            </a:pPr>
            <a:r>
              <a:rPr lang="fr-CA" sz="3700" b="1" dirty="0"/>
              <a:t>Comment puis-je être informé de la campagne?</a:t>
            </a:r>
            <a:endParaRPr lang="en-CA" sz="3700" b="1" dirty="0"/>
          </a:p>
          <a:p>
            <a:pPr lvl="0">
              <a:spcBef>
                <a:spcPts val="600"/>
              </a:spcBef>
            </a:pPr>
            <a:r>
              <a:rPr lang="fr-FR" sz="3500" dirty="0"/>
              <a:t>Une page Web sera créée pour vous informer de la construction de la salle paroissiale, de la campagne de levée de fonds et des événements </a:t>
            </a:r>
            <a:r>
              <a:rPr lang="fr-FR" sz="3500" dirty="0" smtClean="0"/>
              <a:t>reliés</a:t>
            </a:r>
          </a:p>
          <a:p>
            <a:pPr lvl="0">
              <a:spcBef>
                <a:spcPts val="600"/>
              </a:spcBef>
            </a:pPr>
            <a:r>
              <a:rPr lang="fr-FR" sz="3500" dirty="0"/>
              <a:t>Mises à jour dans le feuillet paroissial et affiches à l'entrée de l'église</a:t>
            </a:r>
            <a:endParaRPr lang="en-CA" sz="3500" dirty="0"/>
          </a:p>
          <a:p>
            <a:pPr lvl="0">
              <a:spcBef>
                <a:spcPts val="600"/>
              </a:spcBef>
            </a:pPr>
            <a:r>
              <a:rPr lang="fr-CA" sz="3500" dirty="0"/>
              <a:t>Par la tenue de sessions d’information et d’évènements</a:t>
            </a:r>
            <a:endParaRPr lang="en-CA" sz="3500" dirty="0"/>
          </a:p>
        </p:txBody>
      </p:sp>
      <p:sp>
        <p:nvSpPr>
          <p:cNvPr id="9" name="Slide Number Placeholder 8"/>
          <p:cNvSpPr>
            <a:spLocks noGrp="1"/>
          </p:cNvSpPr>
          <p:nvPr>
            <p:ph type="sldNum" sz="quarter" idx="12"/>
          </p:nvPr>
        </p:nvSpPr>
        <p:spPr/>
        <p:txBody>
          <a:bodyPr/>
          <a:lstStyle/>
          <a:p>
            <a:fld id="{AB9760D6-BA6E-44D6-9019-E8654313318C}" type="slidenum">
              <a:rPr lang="en-CA" smtClean="0"/>
              <a:t>36</a:t>
            </a:fld>
            <a:endParaRPr lang="en-CA" dirty="0"/>
          </a:p>
        </p:txBody>
      </p:sp>
    </p:spTree>
    <p:extLst>
      <p:ext uri="{BB962C8B-B14F-4D97-AF65-F5344CB8AC3E}">
        <p14:creationId xmlns:p14="http://schemas.microsoft.com/office/powerpoint/2010/main" val="583868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292894" y="1321594"/>
            <a:ext cx="4207098" cy="3643311"/>
          </a:xfrm>
        </p:spPr>
        <p:txBody>
          <a:bodyPr>
            <a:normAutofit fontScale="32500" lnSpcReduction="20000"/>
          </a:bodyPr>
          <a:lstStyle/>
          <a:p>
            <a:pPr marL="0" indent="0">
              <a:lnSpc>
                <a:spcPct val="110000"/>
              </a:lnSpc>
              <a:spcBef>
                <a:spcPts val="600"/>
              </a:spcBef>
              <a:buNone/>
            </a:pPr>
            <a:r>
              <a:rPr lang="en-CA" sz="5800" b="1" dirty="0" smtClean="0"/>
              <a:t>What Will be Available to Help Fundraise Outside the Parish?</a:t>
            </a:r>
            <a:br>
              <a:rPr lang="en-CA" sz="5800" b="1" dirty="0" smtClean="0"/>
            </a:br>
            <a:endParaRPr lang="en-CA" sz="5800" b="1" dirty="0" smtClean="0"/>
          </a:p>
          <a:p>
            <a:pPr marL="285750" indent="-285750">
              <a:lnSpc>
                <a:spcPct val="110000"/>
              </a:lnSpc>
              <a:spcBef>
                <a:spcPts val="600"/>
              </a:spcBef>
            </a:pPr>
            <a:r>
              <a:rPr lang="en-CA" sz="5200" dirty="0" smtClean="0"/>
              <a:t>Brochures and standard presentations will be prepared for parishioners to help solicit donations from businesses or family and friends</a:t>
            </a:r>
          </a:p>
          <a:p>
            <a:pPr marL="285750" indent="-285750">
              <a:lnSpc>
                <a:spcPct val="110000"/>
              </a:lnSpc>
              <a:spcBef>
                <a:spcPts val="600"/>
              </a:spcBef>
            </a:pPr>
            <a:r>
              <a:rPr lang="en-CA" sz="5200" dirty="0" smtClean="0"/>
              <a:t>An appeal will be made to the FSSP community through the </a:t>
            </a:r>
            <a:r>
              <a:rPr lang="en-CA" sz="5200" i="1" dirty="0" smtClean="0"/>
              <a:t>Missive</a:t>
            </a:r>
            <a:r>
              <a:rPr lang="en-CA" sz="5200" dirty="0" smtClean="0"/>
              <a:t> and other Catholic publications </a:t>
            </a:r>
          </a:p>
          <a:p>
            <a:pPr marL="285750" indent="-285750">
              <a:lnSpc>
                <a:spcPct val="110000"/>
              </a:lnSpc>
              <a:spcBef>
                <a:spcPts val="600"/>
              </a:spcBef>
            </a:pPr>
            <a:r>
              <a:rPr lang="en-CA" sz="5200" dirty="0" smtClean="0"/>
              <a:t>The broader community will be invited to fundraising events</a:t>
            </a:r>
            <a:endParaRPr lang="en-CA" sz="5200" dirty="0"/>
          </a:p>
        </p:txBody>
      </p:sp>
      <p:sp>
        <p:nvSpPr>
          <p:cNvPr id="5" name="Content Placeholder 4"/>
          <p:cNvSpPr>
            <a:spLocks noGrp="1"/>
          </p:cNvSpPr>
          <p:nvPr>
            <p:ph idx="13"/>
          </p:nvPr>
        </p:nvSpPr>
        <p:spPr>
          <a:xfrm>
            <a:off x="4644008" y="1317898"/>
            <a:ext cx="4271392" cy="3647008"/>
          </a:xfrm>
        </p:spPr>
        <p:txBody>
          <a:bodyPr>
            <a:normAutofit fontScale="55000" lnSpcReduction="20000"/>
          </a:bodyPr>
          <a:lstStyle/>
          <a:p>
            <a:pPr marL="0" indent="0">
              <a:lnSpc>
                <a:spcPct val="110000"/>
              </a:lnSpc>
              <a:spcBef>
                <a:spcPts val="600"/>
              </a:spcBef>
              <a:buNone/>
            </a:pPr>
            <a:r>
              <a:rPr lang="fr-CA" sz="3500" b="1" dirty="0"/>
              <a:t>Qu’existera-t-il comme matériel à l’aide de </a:t>
            </a:r>
            <a:r>
              <a:rPr lang="fr-CA" sz="3500" b="1" dirty="0" smtClean="0"/>
              <a:t>levée de </a:t>
            </a:r>
            <a:r>
              <a:rPr lang="fr-CA" sz="3500" b="1" dirty="0"/>
              <a:t>fonds </a:t>
            </a:r>
            <a:r>
              <a:rPr lang="fr-CA" sz="3500" b="1" dirty="0" smtClean="0"/>
              <a:t>sollicitée </a:t>
            </a:r>
            <a:r>
              <a:rPr lang="fr-CA" sz="3500" b="1" dirty="0"/>
              <a:t>auprès de la communauté en générale?</a:t>
            </a:r>
            <a:endParaRPr lang="en-CA" sz="3500" b="1" dirty="0"/>
          </a:p>
          <a:p>
            <a:pPr marL="285750" lvl="0" indent="-285750">
              <a:lnSpc>
                <a:spcPct val="110000"/>
              </a:lnSpc>
              <a:spcBef>
                <a:spcPts val="600"/>
              </a:spcBef>
            </a:pPr>
            <a:r>
              <a:rPr lang="fr-CA" sz="3100" dirty="0"/>
              <a:t>Des dépliants et matériaux de présentation </a:t>
            </a:r>
            <a:r>
              <a:rPr lang="fr-CA" sz="3100" dirty="0" smtClean="0"/>
              <a:t>appropriés </a:t>
            </a:r>
            <a:r>
              <a:rPr lang="fr-FR" sz="3100" dirty="0" smtClean="0"/>
              <a:t>seront </a:t>
            </a:r>
            <a:r>
              <a:rPr lang="fr-FR" sz="3100" dirty="0"/>
              <a:t>préparés pour aider la sollicitation de dons auprès de commerces, familles et amis</a:t>
            </a:r>
            <a:endParaRPr lang="en-CA" sz="3100" dirty="0"/>
          </a:p>
          <a:p>
            <a:pPr marL="285750" lvl="0" indent="-285750">
              <a:lnSpc>
                <a:spcPct val="110000"/>
              </a:lnSpc>
              <a:spcBef>
                <a:spcPts val="600"/>
              </a:spcBef>
            </a:pPr>
            <a:r>
              <a:rPr lang="fr-CA" sz="3100" dirty="0"/>
              <a:t>Un appel sera lancé auprès de la communauté de la FSSP via </a:t>
            </a:r>
            <a:r>
              <a:rPr lang="fr-CA" sz="3100" i="1" dirty="0"/>
              <a:t>Missive</a:t>
            </a:r>
            <a:r>
              <a:rPr lang="fr-CA" sz="3100" dirty="0"/>
              <a:t> et autres publications catholiques</a:t>
            </a:r>
            <a:endParaRPr lang="en-CA" sz="3100" dirty="0"/>
          </a:p>
          <a:p>
            <a:pPr marL="285750" indent="-285750">
              <a:lnSpc>
                <a:spcPct val="110000"/>
              </a:lnSpc>
              <a:spcBef>
                <a:spcPts val="600"/>
              </a:spcBef>
            </a:pPr>
            <a:r>
              <a:rPr lang="fr-CA" sz="3100" dirty="0"/>
              <a:t>La collectivité en générale sera invitée à </a:t>
            </a:r>
            <a:r>
              <a:rPr lang="fr-CA" sz="3100" dirty="0" smtClean="0"/>
              <a:t>participer</a:t>
            </a:r>
            <a:endParaRPr lang="en-CA" sz="3100" dirty="0"/>
          </a:p>
        </p:txBody>
      </p:sp>
      <p:sp>
        <p:nvSpPr>
          <p:cNvPr id="9" name="Slide Number Placeholder 8"/>
          <p:cNvSpPr>
            <a:spLocks noGrp="1"/>
          </p:cNvSpPr>
          <p:nvPr>
            <p:ph type="sldNum" sz="quarter" idx="12"/>
          </p:nvPr>
        </p:nvSpPr>
        <p:spPr/>
        <p:txBody>
          <a:bodyPr/>
          <a:lstStyle/>
          <a:p>
            <a:fld id="{AB9760D6-BA6E-44D6-9019-E8654313318C}" type="slidenum">
              <a:rPr lang="en-CA" smtClean="0"/>
              <a:t>37</a:t>
            </a:fld>
            <a:endParaRPr lang="en-CA" dirty="0"/>
          </a:p>
        </p:txBody>
      </p:sp>
    </p:spTree>
    <p:extLst>
      <p:ext uri="{BB962C8B-B14F-4D97-AF65-F5344CB8AC3E}">
        <p14:creationId xmlns:p14="http://schemas.microsoft.com/office/powerpoint/2010/main" val="2099016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dirty="0" smtClean="0">
                <a:latin typeface="+mj-lt"/>
              </a:rPr>
              <a:t>Capital Fundraising Campaign   |   </a:t>
            </a:r>
            <a:br>
              <a:rPr lang="en-CA" dirty="0" smtClean="0">
                <a:latin typeface="+mj-lt"/>
              </a:rPr>
            </a:br>
            <a:r>
              <a:rPr lang="fr-CA" dirty="0" smtClean="0">
                <a:latin typeface="+mj-lt"/>
              </a:rPr>
              <a:t>Campagne de levée de fonds</a:t>
            </a:r>
            <a:endParaRPr lang="fr-CA" dirty="0">
              <a:latin typeface="+mj-lt"/>
            </a:endParaRPr>
          </a:p>
        </p:txBody>
      </p:sp>
      <p:sp>
        <p:nvSpPr>
          <p:cNvPr id="4" name="Content Placeholder 3"/>
          <p:cNvSpPr>
            <a:spLocks noGrp="1"/>
          </p:cNvSpPr>
          <p:nvPr>
            <p:ph idx="1"/>
          </p:nvPr>
        </p:nvSpPr>
        <p:spPr>
          <a:xfrm>
            <a:off x="457200" y="1321594"/>
            <a:ext cx="4042792" cy="3664743"/>
          </a:xfrm>
        </p:spPr>
        <p:txBody>
          <a:bodyPr>
            <a:normAutofit fontScale="47500" lnSpcReduction="20000"/>
          </a:bodyPr>
          <a:lstStyle/>
          <a:p>
            <a:pPr marL="0" indent="0">
              <a:spcBef>
                <a:spcPts val="360"/>
              </a:spcBef>
              <a:buNone/>
            </a:pPr>
            <a:r>
              <a:rPr lang="en-CA" sz="4000" b="1" dirty="0"/>
              <a:t>What Are the Next Steps?</a:t>
            </a:r>
          </a:p>
          <a:p>
            <a:pPr marL="285750" indent="-285750">
              <a:spcBef>
                <a:spcPts val="360"/>
              </a:spcBef>
            </a:pPr>
            <a:r>
              <a:rPr lang="en-US" sz="3400" dirty="0" smtClean="0"/>
              <a:t>With </a:t>
            </a:r>
            <a:r>
              <a:rPr lang="en-US" sz="3400" dirty="0"/>
              <a:t>your support today, the campaign will kick off with an information session </a:t>
            </a:r>
            <a:r>
              <a:rPr lang="en-US" sz="3400" dirty="0" smtClean="0"/>
              <a:t>in the fall, </a:t>
            </a:r>
            <a:r>
              <a:rPr lang="en-US" sz="3400" dirty="0"/>
              <a:t>at which point pledge sheets will also be </a:t>
            </a:r>
            <a:r>
              <a:rPr lang="en-US" sz="3400" dirty="0" smtClean="0"/>
              <a:t>available</a:t>
            </a:r>
            <a:br>
              <a:rPr lang="en-US" sz="3400" dirty="0" smtClean="0"/>
            </a:br>
            <a:endParaRPr lang="en-US" sz="3400" dirty="0" smtClean="0"/>
          </a:p>
          <a:p>
            <a:pPr marL="0" indent="0">
              <a:spcBef>
                <a:spcPts val="360"/>
              </a:spcBef>
              <a:buNone/>
            </a:pPr>
            <a:r>
              <a:rPr lang="en-CA" sz="4000" b="1" dirty="0" smtClean="0"/>
              <a:t>What </a:t>
            </a:r>
            <a:r>
              <a:rPr lang="en-CA" sz="4000" b="1" dirty="0"/>
              <a:t>Can I Do Now</a:t>
            </a:r>
            <a:r>
              <a:rPr lang="en-CA" sz="4000" b="1" dirty="0" smtClean="0"/>
              <a:t>?</a:t>
            </a:r>
            <a:br>
              <a:rPr lang="en-CA" sz="4000" b="1" dirty="0" smtClean="0"/>
            </a:br>
            <a:endParaRPr lang="en-CA" sz="4000" b="1" dirty="0"/>
          </a:p>
          <a:p>
            <a:pPr marL="285750" indent="-285750">
              <a:spcBef>
                <a:spcPts val="360"/>
              </a:spcBef>
            </a:pPr>
            <a:r>
              <a:rPr lang="en-CA" sz="3400" dirty="0"/>
              <a:t>Pray for the success of the project </a:t>
            </a:r>
            <a:r>
              <a:rPr lang="en-CA" sz="3400" dirty="0" smtClean="0"/>
              <a:t>and continued growth of St</a:t>
            </a:r>
            <a:r>
              <a:rPr lang="en-CA" sz="3400" dirty="0"/>
              <a:t>. Clement Parish</a:t>
            </a:r>
          </a:p>
          <a:p>
            <a:pPr marL="285750" indent="-285750">
              <a:spcBef>
                <a:spcPts val="360"/>
              </a:spcBef>
            </a:pPr>
            <a:r>
              <a:rPr lang="en-CA" sz="3400" dirty="0"/>
              <a:t>Consider your financial situation and what pledge you might be able to make in the fall</a:t>
            </a:r>
          </a:p>
          <a:p>
            <a:pPr marL="285750" indent="-285750">
              <a:spcBef>
                <a:spcPts val="360"/>
              </a:spcBef>
            </a:pPr>
            <a:r>
              <a:rPr lang="en-CA" sz="3400" dirty="0"/>
              <a:t>Think of fundraising events you could help organize or support</a:t>
            </a:r>
          </a:p>
        </p:txBody>
      </p:sp>
      <p:sp>
        <p:nvSpPr>
          <p:cNvPr id="5" name="Content Placeholder 4"/>
          <p:cNvSpPr>
            <a:spLocks noGrp="1"/>
          </p:cNvSpPr>
          <p:nvPr>
            <p:ph idx="13"/>
          </p:nvPr>
        </p:nvSpPr>
        <p:spPr>
          <a:xfrm>
            <a:off x="4644008" y="1325042"/>
            <a:ext cx="4335686" cy="3818458"/>
          </a:xfrm>
        </p:spPr>
        <p:txBody>
          <a:bodyPr>
            <a:normAutofit fontScale="47500" lnSpcReduction="20000"/>
          </a:bodyPr>
          <a:lstStyle/>
          <a:p>
            <a:pPr marL="0" indent="0">
              <a:spcBef>
                <a:spcPts val="360"/>
              </a:spcBef>
              <a:buNone/>
            </a:pPr>
            <a:r>
              <a:rPr lang="fr-CA" sz="4000" b="1" dirty="0" smtClean="0"/>
              <a:t>Quelle sera </a:t>
            </a:r>
            <a:r>
              <a:rPr lang="fr-CA" sz="4000" b="1" dirty="0"/>
              <a:t>la prochaine étape?</a:t>
            </a:r>
            <a:endParaRPr lang="en-CA" sz="4000" b="1" dirty="0"/>
          </a:p>
          <a:p>
            <a:pPr lvl="0">
              <a:spcBef>
                <a:spcPts val="360"/>
              </a:spcBef>
            </a:pPr>
            <a:r>
              <a:rPr lang="fr-CA" sz="3400" dirty="0"/>
              <a:t>Avec votre appui aujourd’hui, la campagne sera lancée </a:t>
            </a:r>
            <a:r>
              <a:rPr lang="fr-CA" sz="3400" dirty="0" smtClean="0"/>
              <a:t>à l’automne par </a:t>
            </a:r>
            <a:r>
              <a:rPr lang="fr-CA" sz="3400" dirty="0"/>
              <a:t>une session d’information </a:t>
            </a:r>
            <a:r>
              <a:rPr lang="fr-FR" sz="3400" dirty="0"/>
              <a:t>mettant à votre disposition des formulaires </a:t>
            </a:r>
            <a:r>
              <a:rPr lang="fr-FR" sz="3400" dirty="0" smtClean="0"/>
              <a:t>d'engagement</a:t>
            </a:r>
            <a:br>
              <a:rPr lang="fr-FR" sz="3400" dirty="0" smtClean="0"/>
            </a:br>
            <a:endParaRPr lang="fr-CA" sz="3400" dirty="0" smtClean="0"/>
          </a:p>
          <a:p>
            <a:pPr marL="0" indent="0">
              <a:spcBef>
                <a:spcPts val="360"/>
              </a:spcBef>
              <a:buNone/>
            </a:pPr>
            <a:r>
              <a:rPr lang="fr-CA" sz="4000" b="1" dirty="0" smtClean="0"/>
              <a:t>Qu’est-ce que je peux faire dans l’immédiat?</a:t>
            </a:r>
            <a:endParaRPr lang="en-CA" sz="4000" b="1" dirty="0" smtClean="0"/>
          </a:p>
          <a:p>
            <a:pPr lvl="0">
              <a:spcBef>
                <a:spcPts val="360"/>
              </a:spcBef>
            </a:pPr>
            <a:r>
              <a:rPr lang="fr-CA" sz="3400" dirty="0" smtClean="0"/>
              <a:t>Priez </a:t>
            </a:r>
            <a:r>
              <a:rPr lang="fr-CA" sz="3400" dirty="0"/>
              <a:t>pour le succès du projet et la croissance continue de </a:t>
            </a:r>
            <a:r>
              <a:rPr lang="fr-CA" sz="3400" dirty="0" smtClean="0"/>
              <a:t>la paroisse </a:t>
            </a:r>
            <a:r>
              <a:rPr lang="fr-CA" sz="3400" dirty="0"/>
              <a:t>St-Clément</a:t>
            </a:r>
            <a:endParaRPr lang="en-CA" sz="3400" dirty="0"/>
          </a:p>
          <a:p>
            <a:pPr lvl="0">
              <a:spcBef>
                <a:spcPts val="360"/>
              </a:spcBef>
            </a:pPr>
            <a:r>
              <a:rPr lang="fr-CA" sz="3400" dirty="0"/>
              <a:t>Réfléchissez à l’engagement que vous pourriez faire en tenant compte de votre situation financière</a:t>
            </a:r>
            <a:endParaRPr lang="en-CA" sz="3400" dirty="0"/>
          </a:p>
          <a:p>
            <a:pPr lvl="0">
              <a:spcBef>
                <a:spcPts val="360"/>
              </a:spcBef>
            </a:pPr>
            <a:r>
              <a:rPr lang="fr-CA" sz="3400" dirty="0"/>
              <a:t>Proposez des activités de </a:t>
            </a:r>
            <a:r>
              <a:rPr lang="fr-CA" sz="3400" dirty="0" smtClean="0"/>
              <a:t>levée de </a:t>
            </a:r>
            <a:r>
              <a:rPr lang="fr-CA" sz="3400" dirty="0"/>
              <a:t>fonds que vous pourriez soit organiser ou </a:t>
            </a:r>
            <a:r>
              <a:rPr lang="fr-CA" sz="3400" dirty="0" smtClean="0"/>
              <a:t>auxquelles </a:t>
            </a:r>
            <a:r>
              <a:rPr lang="fr-CA" sz="3400" dirty="0"/>
              <a:t>vous pourriez contribuer </a:t>
            </a:r>
            <a:endParaRPr lang="en-CA" sz="3400" dirty="0"/>
          </a:p>
        </p:txBody>
      </p:sp>
      <p:sp>
        <p:nvSpPr>
          <p:cNvPr id="6" name="Slide Number Placeholder 5"/>
          <p:cNvSpPr>
            <a:spLocks noGrp="1"/>
          </p:cNvSpPr>
          <p:nvPr>
            <p:ph type="sldNum" sz="quarter" idx="12"/>
          </p:nvPr>
        </p:nvSpPr>
        <p:spPr/>
        <p:txBody>
          <a:bodyPr/>
          <a:lstStyle/>
          <a:p>
            <a:fld id="{AB9760D6-BA6E-44D6-9019-E8654313318C}" type="slidenum">
              <a:rPr lang="en-CA" smtClean="0"/>
              <a:t>38</a:t>
            </a:fld>
            <a:endParaRPr lang="en-CA" dirty="0"/>
          </a:p>
        </p:txBody>
      </p:sp>
    </p:spTree>
    <p:extLst>
      <p:ext uri="{BB962C8B-B14F-4D97-AF65-F5344CB8AC3E}">
        <p14:creationId xmlns:p14="http://schemas.microsoft.com/office/powerpoint/2010/main" val="4247755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3891755" cy="1774030"/>
          </a:xfrm>
        </p:spPr>
        <p:txBody>
          <a:bodyPr>
            <a:normAutofit fontScale="90000"/>
          </a:bodyPr>
          <a:lstStyle/>
          <a:p>
            <a:r>
              <a:rPr lang="en-CA" dirty="0"/>
              <a:t>Comments, Questions, and Answers</a:t>
            </a:r>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612877" y="1463953"/>
            <a:ext cx="3891755" cy="1679296"/>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CA" sz="3600" dirty="0" smtClean="0"/>
              <a:t>Commentaires, questions </a:t>
            </a:r>
            <a:r>
              <a:rPr lang="fr-CA" sz="3600" dirty="0"/>
              <a:t>et réponses</a:t>
            </a:r>
          </a:p>
        </p:txBody>
      </p:sp>
      <p:sp>
        <p:nvSpPr>
          <p:cNvPr id="4" name="Slide Number Placeholder 3"/>
          <p:cNvSpPr>
            <a:spLocks noGrp="1"/>
          </p:cNvSpPr>
          <p:nvPr>
            <p:ph type="sldNum" sz="quarter" idx="12"/>
          </p:nvPr>
        </p:nvSpPr>
        <p:spPr/>
        <p:txBody>
          <a:bodyPr/>
          <a:lstStyle/>
          <a:p>
            <a:fld id="{AB9760D6-BA6E-44D6-9019-E8654313318C}" type="slidenum">
              <a:rPr lang="en-CA" smtClean="0"/>
              <a:t>39</a:t>
            </a:fld>
            <a:endParaRPr lang="en-CA" dirty="0"/>
          </a:p>
        </p:txBody>
      </p:sp>
    </p:spTree>
    <p:extLst>
      <p:ext uri="{BB962C8B-B14F-4D97-AF65-F5344CB8AC3E}">
        <p14:creationId xmlns:p14="http://schemas.microsoft.com/office/powerpoint/2010/main" val="1810659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3891755" cy="1774030"/>
          </a:xfrm>
        </p:spPr>
        <p:txBody>
          <a:bodyPr>
            <a:normAutofit fontScale="90000"/>
          </a:bodyPr>
          <a:lstStyle/>
          <a:p>
            <a:r>
              <a:rPr lang="en-CA" dirty="0" smtClean="0"/>
              <a:t>Overview of the Parish Hall Project</a:t>
            </a:r>
            <a:endParaRPr lang="en-CA" dirty="0"/>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612877" y="1464471"/>
            <a:ext cx="3891755" cy="1883570"/>
          </a:xfrm>
          <a:prstGeom prst="rect">
            <a:avLst/>
          </a:prstGeom>
        </p:spPr>
        <p:txBody>
          <a:bodyPr vert="horz" lIns="91440" tIns="45720" rIns="91440" bIns="45720" rtlCol="0" anchor="t">
            <a:normAutofit fontScale="900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FR" dirty="0"/>
              <a:t>Survol </a:t>
            </a:r>
            <a:r>
              <a:rPr lang="fr-FR" dirty="0" smtClean="0"/>
              <a:t>du </a:t>
            </a:r>
            <a:br>
              <a:rPr lang="fr-FR" dirty="0" smtClean="0"/>
            </a:br>
            <a:r>
              <a:rPr lang="fr-FR" dirty="0" smtClean="0"/>
              <a:t>projet </a:t>
            </a:r>
            <a:r>
              <a:rPr lang="fr-FR" dirty="0"/>
              <a:t>de la salle paroissiale</a:t>
            </a:r>
            <a:endParaRPr lang="fr-FR" dirty="0" smtClean="0"/>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a:solidFill>
                  <a:schemeClr val="tx1">
                    <a:tint val="75000"/>
                  </a:schemeClr>
                </a:solidFill>
                <a:ea typeface="+mn-ea"/>
                <a:cs typeface="Times New Roman" pitchFamily="18" charset="0"/>
              </a:rPr>
              <a:t>Stéphane Lalonde</a:t>
            </a:r>
          </a:p>
        </p:txBody>
      </p:sp>
      <p:sp>
        <p:nvSpPr>
          <p:cNvPr id="4" name="Slide Number Placeholder 3"/>
          <p:cNvSpPr>
            <a:spLocks noGrp="1"/>
          </p:cNvSpPr>
          <p:nvPr>
            <p:ph type="sldNum" sz="quarter" idx="12"/>
          </p:nvPr>
        </p:nvSpPr>
        <p:spPr/>
        <p:txBody>
          <a:bodyPr/>
          <a:lstStyle/>
          <a:p>
            <a:fld id="{AB9760D6-BA6E-44D6-9019-E8654313318C}" type="slidenum">
              <a:rPr lang="en-CA" smtClean="0"/>
              <a:t>4</a:t>
            </a:fld>
            <a:endParaRPr lang="en-CA" dirty="0"/>
          </a:p>
        </p:txBody>
      </p:sp>
    </p:spTree>
    <p:extLst>
      <p:ext uri="{BB962C8B-B14F-4D97-AF65-F5344CB8AC3E}">
        <p14:creationId xmlns:p14="http://schemas.microsoft.com/office/powerpoint/2010/main" val="2172724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CA" sz="2800" dirty="0">
                <a:latin typeface="+mj-lt"/>
              </a:rPr>
              <a:t>Comments, </a:t>
            </a:r>
            <a:r>
              <a:rPr lang="en-CA" sz="2800" dirty="0" smtClean="0">
                <a:latin typeface="+mj-lt"/>
              </a:rPr>
              <a:t>Questions, </a:t>
            </a:r>
            <a:r>
              <a:rPr lang="en-CA" sz="2800" dirty="0">
                <a:latin typeface="+mj-lt"/>
              </a:rPr>
              <a:t>and </a:t>
            </a:r>
            <a:r>
              <a:rPr lang="en-CA" sz="2800" dirty="0" smtClean="0">
                <a:latin typeface="+mj-lt"/>
              </a:rPr>
              <a:t>Answers   | </a:t>
            </a:r>
            <a:br>
              <a:rPr lang="en-CA" sz="2800" dirty="0" smtClean="0">
                <a:latin typeface="+mj-lt"/>
              </a:rPr>
            </a:br>
            <a:r>
              <a:rPr lang="fr-CA" dirty="0" smtClean="0"/>
              <a:t>Commentaires, questions et réponses</a:t>
            </a:r>
            <a:endParaRPr lang="fr-CA" dirty="0"/>
          </a:p>
        </p:txBody>
      </p:sp>
      <p:sp>
        <p:nvSpPr>
          <p:cNvPr id="4" name="Content Placeholder 3"/>
          <p:cNvSpPr>
            <a:spLocks noGrp="1"/>
          </p:cNvSpPr>
          <p:nvPr>
            <p:ph idx="1"/>
          </p:nvPr>
        </p:nvSpPr>
        <p:spPr>
          <a:xfrm>
            <a:off x="457200" y="1321593"/>
            <a:ext cx="4042792" cy="3629025"/>
          </a:xfrm>
        </p:spPr>
        <p:txBody>
          <a:bodyPr>
            <a:normAutofit fontScale="62500" lnSpcReduction="20000"/>
          </a:bodyPr>
          <a:lstStyle/>
          <a:p>
            <a:pPr lvl="0"/>
            <a:r>
              <a:rPr lang="en-CA" dirty="0" smtClean="0"/>
              <a:t>Please use the microphones in the aisles</a:t>
            </a:r>
          </a:p>
          <a:p>
            <a:pPr lvl="0"/>
            <a:endParaRPr lang="en-CA" dirty="0" smtClean="0"/>
          </a:p>
          <a:p>
            <a:pPr lvl="0"/>
            <a:r>
              <a:rPr lang="en-CA" dirty="0" smtClean="0"/>
              <a:t>Please </a:t>
            </a:r>
            <a:r>
              <a:rPr lang="en-CA" dirty="0"/>
              <a:t>feel free to make comments, ask questions or </a:t>
            </a:r>
            <a:r>
              <a:rPr lang="en-CA" dirty="0" smtClean="0"/>
              <a:t>both</a:t>
            </a:r>
            <a:endParaRPr lang="en-CA" dirty="0"/>
          </a:p>
          <a:p>
            <a:pPr lvl="0"/>
            <a:endParaRPr lang="en-CA" dirty="0" smtClean="0"/>
          </a:p>
          <a:p>
            <a:pPr lvl="0"/>
            <a:r>
              <a:rPr lang="en-CA" dirty="0" smtClean="0"/>
              <a:t>Please </a:t>
            </a:r>
            <a:r>
              <a:rPr lang="en-CA" dirty="0"/>
              <a:t>direct comments and questions to </a:t>
            </a:r>
            <a:r>
              <a:rPr lang="en-CA" dirty="0" smtClean="0"/>
              <a:t>Pierre</a:t>
            </a:r>
            <a:endParaRPr lang="en-CA" dirty="0"/>
          </a:p>
          <a:p>
            <a:pPr lvl="0"/>
            <a:endParaRPr lang="en-CA" dirty="0" smtClean="0"/>
          </a:p>
          <a:p>
            <a:pPr lvl="0"/>
            <a:r>
              <a:rPr lang="en-CA" dirty="0" smtClean="0"/>
              <a:t>Please </a:t>
            </a:r>
            <a:r>
              <a:rPr lang="en-CA" dirty="0"/>
              <a:t>remain within the 1-2 minute </a:t>
            </a:r>
            <a:r>
              <a:rPr lang="en-CA" dirty="0" smtClean="0"/>
              <a:t>guideline</a:t>
            </a:r>
            <a:endParaRPr lang="en-CA" dirty="0"/>
          </a:p>
        </p:txBody>
      </p:sp>
      <p:sp>
        <p:nvSpPr>
          <p:cNvPr id="5" name="Content Placeholder 4"/>
          <p:cNvSpPr>
            <a:spLocks noGrp="1"/>
          </p:cNvSpPr>
          <p:nvPr>
            <p:ph idx="13"/>
          </p:nvPr>
        </p:nvSpPr>
        <p:spPr>
          <a:xfrm>
            <a:off x="4644008" y="1317896"/>
            <a:ext cx="4264248" cy="3629025"/>
          </a:xfrm>
        </p:spPr>
        <p:txBody>
          <a:bodyPr>
            <a:normAutofit/>
          </a:bodyPr>
          <a:lstStyle/>
          <a:p>
            <a:pPr>
              <a:lnSpc>
                <a:spcPct val="80000"/>
              </a:lnSpc>
            </a:pPr>
            <a:r>
              <a:rPr lang="fr-FR" sz="2000" dirty="0"/>
              <a:t>SVP utilisez les microphones de chaque côté</a:t>
            </a:r>
          </a:p>
          <a:p>
            <a:pPr>
              <a:lnSpc>
                <a:spcPct val="80000"/>
              </a:lnSpc>
            </a:pPr>
            <a:endParaRPr lang="fr-FR" sz="2000" dirty="0"/>
          </a:p>
          <a:p>
            <a:pPr>
              <a:lnSpc>
                <a:spcPct val="80000"/>
              </a:lnSpc>
            </a:pPr>
            <a:r>
              <a:rPr lang="fr-FR" sz="2000" dirty="0"/>
              <a:t>SVP veuillez faire vos commentaires ou demander vos questions</a:t>
            </a:r>
          </a:p>
          <a:p>
            <a:pPr>
              <a:lnSpc>
                <a:spcPct val="80000"/>
              </a:lnSpc>
            </a:pPr>
            <a:endParaRPr lang="fr-FR" sz="2000" dirty="0"/>
          </a:p>
          <a:p>
            <a:pPr>
              <a:lnSpc>
                <a:spcPct val="80000"/>
              </a:lnSpc>
            </a:pPr>
            <a:r>
              <a:rPr lang="fr-FR" sz="2000" dirty="0"/>
              <a:t>SVP dirigez vos questions à </a:t>
            </a:r>
            <a:r>
              <a:rPr lang="fr-FR" sz="2000" dirty="0" smtClean="0"/>
              <a:t>Pierre</a:t>
            </a:r>
            <a:br>
              <a:rPr lang="fr-FR" sz="2000" dirty="0" smtClean="0"/>
            </a:br>
            <a:endParaRPr lang="fr-FR" sz="2000" dirty="0"/>
          </a:p>
          <a:p>
            <a:pPr>
              <a:lnSpc>
                <a:spcPct val="80000"/>
              </a:lnSpc>
            </a:pPr>
            <a:endParaRPr lang="fr-FR" sz="2000" dirty="0"/>
          </a:p>
          <a:p>
            <a:pPr>
              <a:lnSpc>
                <a:spcPct val="80000"/>
              </a:lnSpc>
            </a:pPr>
            <a:r>
              <a:rPr lang="fr-FR" sz="2000" dirty="0"/>
              <a:t>SVP veuillez </a:t>
            </a:r>
            <a:r>
              <a:rPr lang="fr-FR" sz="2000" dirty="0" smtClean="0"/>
              <a:t>respecter la </a:t>
            </a:r>
            <a:r>
              <a:rPr lang="fr-FR" sz="2000" dirty="0"/>
              <a:t>limite de deux minutes</a:t>
            </a:r>
            <a:endParaRPr lang="en-CA" sz="2000" dirty="0"/>
          </a:p>
        </p:txBody>
      </p:sp>
      <p:sp>
        <p:nvSpPr>
          <p:cNvPr id="6" name="Slide Number Placeholder 5"/>
          <p:cNvSpPr>
            <a:spLocks noGrp="1"/>
          </p:cNvSpPr>
          <p:nvPr>
            <p:ph type="sldNum" sz="quarter" idx="12"/>
          </p:nvPr>
        </p:nvSpPr>
        <p:spPr/>
        <p:txBody>
          <a:bodyPr/>
          <a:lstStyle/>
          <a:p>
            <a:fld id="{AB9760D6-BA6E-44D6-9019-E8654313318C}" type="slidenum">
              <a:rPr lang="en-CA" smtClean="0"/>
              <a:t>40</a:t>
            </a:fld>
            <a:endParaRPr lang="en-CA" dirty="0"/>
          </a:p>
        </p:txBody>
      </p:sp>
    </p:spTree>
    <p:extLst>
      <p:ext uri="{BB962C8B-B14F-4D97-AF65-F5344CB8AC3E}">
        <p14:creationId xmlns:p14="http://schemas.microsoft.com/office/powerpoint/2010/main" val="16576565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461746"/>
            <a:ext cx="3891755" cy="1774030"/>
          </a:xfrm>
        </p:spPr>
        <p:txBody>
          <a:bodyPr>
            <a:normAutofit fontScale="90000"/>
          </a:bodyPr>
          <a:lstStyle/>
          <a:p>
            <a:r>
              <a:rPr lang="en-CA" dirty="0" smtClean="0"/>
              <a:t>Conclusions and Closing Prayer</a:t>
            </a:r>
            <a:endParaRPr lang="en-CA" dirty="0"/>
          </a:p>
        </p:txBody>
      </p:sp>
      <p:sp>
        <p:nvSpPr>
          <p:cNvPr id="7" name="Title 2"/>
          <p:cNvSpPr txBox="1">
            <a:spLocks/>
          </p:cNvSpPr>
          <p:nvPr/>
        </p:nvSpPr>
        <p:spPr>
          <a:xfrm>
            <a:off x="4614068" y="3378991"/>
            <a:ext cx="3889374" cy="1164431"/>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endParaRPr lang="en-CA" dirty="0"/>
          </a:p>
        </p:txBody>
      </p:sp>
      <p:sp>
        <p:nvSpPr>
          <p:cNvPr id="8" name="Title 2"/>
          <p:cNvSpPr txBox="1">
            <a:spLocks/>
          </p:cNvSpPr>
          <p:nvPr/>
        </p:nvSpPr>
        <p:spPr>
          <a:xfrm>
            <a:off x="4612877" y="1463953"/>
            <a:ext cx="3891755" cy="12363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lgn="r"/>
            <a:r>
              <a:rPr lang="fr-CA" sz="3600" dirty="0" smtClean="0"/>
              <a:t>Conclusion et prière finale</a:t>
            </a:r>
            <a:endParaRPr lang="fr-CA" sz="3600" dirty="0"/>
          </a:p>
        </p:txBody>
      </p:sp>
      <p:sp>
        <p:nvSpPr>
          <p:cNvPr id="10" name="Title 2"/>
          <p:cNvSpPr txBox="1">
            <a:spLocks/>
          </p:cNvSpPr>
          <p:nvPr/>
        </p:nvSpPr>
        <p:spPr>
          <a:xfrm>
            <a:off x="722312" y="3305176"/>
            <a:ext cx="3891755" cy="1021556"/>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4000" b="1" kern="1200" cap="all">
                <a:solidFill>
                  <a:srgbClr val="002366"/>
                </a:solidFill>
                <a:latin typeface="+mj-lt"/>
                <a:ea typeface="+mj-ea"/>
                <a:cs typeface="+mj-cs"/>
              </a:defRPr>
            </a:lvl1pPr>
          </a:lstStyle>
          <a:p>
            <a:pPr>
              <a:spcBef>
                <a:spcPct val="20000"/>
              </a:spcBef>
            </a:pPr>
            <a:r>
              <a:rPr lang="en-CA" sz="2400" cap="none" dirty="0" smtClean="0">
                <a:solidFill>
                  <a:schemeClr val="tx1">
                    <a:tint val="75000"/>
                  </a:schemeClr>
                </a:solidFill>
                <a:ea typeface="+mn-ea"/>
                <a:cs typeface="Times New Roman" pitchFamily="18" charset="0"/>
              </a:rPr>
              <a:t>Fr. Deprey</a:t>
            </a:r>
            <a:endParaRPr lang="en-CA" sz="2400" cap="none" dirty="0">
              <a:solidFill>
                <a:schemeClr val="tx1">
                  <a:tint val="75000"/>
                </a:schemeClr>
              </a:solidFill>
              <a:ea typeface="+mn-ea"/>
              <a:cs typeface="Times New Roman" pitchFamily="18" charset="0"/>
            </a:endParaRPr>
          </a:p>
        </p:txBody>
      </p:sp>
      <p:sp>
        <p:nvSpPr>
          <p:cNvPr id="4" name="Slide Number Placeholder 3"/>
          <p:cNvSpPr>
            <a:spLocks noGrp="1"/>
          </p:cNvSpPr>
          <p:nvPr>
            <p:ph type="sldNum" sz="quarter" idx="12"/>
          </p:nvPr>
        </p:nvSpPr>
        <p:spPr/>
        <p:txBody>
          <a:bodyPr/>
          <a:lstStyle/>
          <a:p>
            <a:fld id="{AB9760D6-BA6E-44D6-9019-E8654313318C}" type="slidenum">
              <a:rPr lang="en-CA" smtClean="0"/>
              <a:t>41</a:t>
            </a:fld>
            <a:endParaRPr lang="en-CA" dirty="0"/>
          </a:p>
        </p:txBody>
      </p:sp>
    </p:spTree>
    <p:extLst>
      <p:ext uri="{BB962C8B-B14F-4D97-AF65-F5344CB8AC3E}">
        <p14:creationId xmlns:p14="http://schemas.microsoft.com/office/powerpoint/2010/main" val="25857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17663" y="206375"/>
            <a:ext cx="7526337" cy="857250"/>
          </a:xfrm>
          <a:prstGeom prst="rect">
            <a:avLst/>
          </a:prstGeom>
        </p:spPr>
        <p:txBody>
          <a:bodyPr>
            <a:normAutofit fontScale="90000"/>
          </a:bodyPr>
          <a:lstStyle/>
          <a:p>
            <a:r>
              <a:rPr lang="en-CA" sz="2800" b="1" dirty="0" smtClean="0">
                <a:latin typeface="+mj-lt"/>
              </a:rPr>
              <a:t>Charitable Objects of the Parish  | </a:t>
            </a:r>
            <a:br>
              <a:rPr lang="en-CA" sz="2800" b="1" dirty="0" smtClean="0">
                <a:latin typeface="+mj-lt"/>
              </a:rPr>
            </a:br>
            <a:r>
              <a:rPr lang="fr-CA" sz="2800" b="1" dirty="0" smtClean="0">
                <a:latin typeface="+mj-lt"/>
              </a:rPr>
              <a:t>Objets de bienfaisance de la paroisse</a:t>
            </a:r>
            <a:endParaRPr lang="fr-CA" sz="2800" b="1" dirty="0">
              <a:latin typeface="+mj-lt"/>
            </a:endParaRPr>
          </a:p>
        </p:txBody>
      </p:sp>
      <p:sp>
        <p:nvSpPr>
          <p:cNvPr id="6" name="Content Placeholder 5"/>
          <p:cNvSpPr>
            <a:spLocks noGrp="1"/>
          </p:cNvSpPr>
          <p:nvPr>
            <p:ph idx="4294967295"/>
          </p:nvPr>
        </p:nvSpPr>
        <p:spPr>
          <a:xfrm>
            <a:off x="477838" y="1257299"/>
            <a:ext cx="8394700" cy="3779839"/>
          </a:xfrm>
        </p:spPr>
        <p:txBody>
          <a:bodyPr>
            <a:noAutofit/>
          </a:bodyPr>
          <a:lstStyle/>
          <a:p>
            <a:pPr marL="357188" lvl="0" indent="-357188">
              <a:buFont typeface="+mj-lt"/>
              <a:buAutoNum type="arabicPeriod"/>
            </a:pPr>
            <a:r>
              <a:rPr lang="en-CA" sz="1600" dirty="0" smtClean="0"/>
              <a:t>The </a:t>
            </a:r>
            <a:r>
              <a:rPr lang="en-CA" sz="1600" dirty="0"/>
              <a:t>celebration of a S</a:t>
            </a:r>
            <a:r>
              <a:rPr lang="en-CA" sz="1600" dirty="0" smtClean="0"/>
              <a:t>ung Mass </a:t>
            </a:r>
            <a:r>
              <a:rPr lang="en-CA" sz="1600" dirty="0"/>
              <a:t>in Latin on each Sunday of the year and Feast of obligation as well as on </a:t>
            </a:r>
            <a:r>
              <a:rPr lang="en-CA" sz="1600" dirty="0" smtClean="0"/>
              <a:t>other special occasions.</a:t>
            </a:r>
            <a:endParaRPr lang="en-CA" sz="1600" dirty="0"/>
          </a:p>
          <a:p>
            <a:pPr marL="357188" lvl="0" indent="-357188">
              <a:buFont typeface="+mj-lt"/>
              <a:buAutoNum type="arabicPeriod"/>
            </a:pPr>
            <a:r>
              <a:rPr lang="en-CA" sz="1600" dirty="0"/>
              <a:t>The administration of the Holy Communion and the Sacrament of Penance (</a:t>
            </a:r>
            <a:r>
              <a:rPr lang="en-CA" sz="1600" dirty="0" smtClean="0"/>
              <a:t>confessions) </a:t>
            </a:r>
            <a:r>
              <a:rPr lang="en-CA" sz="1600" dirty="0"/>
              <a:t>in Latin.</a:t>
            </a:r>
          </a:p>
          <a:p>
            <a:pPr marL="357188" lvl="0" indent="-357188">
              <a:buFont typeface="+mj-lt"/>
              <a:buAutoNum type="arabicPeriod"/>
            </a:pPr>
            <a:r>
              <a:rPr lang="en-CA" sz="1600" dirty="0"/>
              <a:t>The administration of other sacraments as required.</a:t>
            </a:r>
          </a:p>
          <a:p>
            <a:pPr marL="357188" lvl="0" indent="-357188">
              <a:buFont typeface="+mj-lt"/>
              <a:buAutoNum type="arabicPeriod"/>
            </a:pPr>
            <a:r>
              <a:rPr lang="en-CA" sz="1600" dirty="0"/>
              <a:t>The performance of Gregorian </a:t>
            </a:r>
            <a:r>
              <a:rPr lang="en-CA" sz="1600" dirty="0" smtClean="0"/>
              <a:t>Chant </a:t>
            </a:r>
            <a:r>
              <a:rPr lang="en-CA" sz="1600" dirty="0"/>
              <a:t>and traditional sacred music at church </a:t>
            </a:r>
            <a:r>
              <a:rPr lang="en-CA" sz="1600" dirty="0" smtClean="0"/>
              <a:t>services.</a:t>
            </a:r>
            <a:endParaRPr lang="en-CA" sz="1600" dirty="0"/>
          </a:p>
          <a:p>
            <a:pPr marL="357188" lvl="0" indent="-357188">
              <a:buFont typeface="+mj-lt"/>
              <a:buAutoNum type="arabicPeriod"/>
            </a:pPr>
            <a:r>
              <a:rPr lang="en-CA" sz="2400" b="1" dirty="0"/>
              <a:t>The organisation of social and recreational events to provide members of the Congregation with opportunities to meet and exchange views.</a:t>
            </a:r>
            <a:endParaRPr lang="en-CA" sz="2400" dirty="0"/>
          </a:p>
          <a:p>
            <a:pPr marL="0" indent="0">
              <a:buNone/>
            </a:pPr>
            <a:r>
              <a:rPr lang="en-CA" sz="1600" dirty="0"/>
              <a:t>The Congregation intends to engage in the religious education of youth </a:t>
            </a:r>
            <a:r>
              <a:rPr lang="en-CA" sz="1600" dirty="0" smtClean="0"/>
              <a:t>by arranging Sunday </a:t>
            </a:r>
            <a:r>
              <a:rPr lang="en-CA" sz="1600" dirty="0"/>
              <a:t>school classes as well as special classes in preparation for the first reception of the </a:t>
            </a:r>
            <a:r>
              <a:rPr lang="en-CA" sz="1600" dirty="0" smtClean="0"/>
              <a:t>Sacraments </a:t>
            </a:r>
            <a:r>
              <a:rPr lang="en-CA" sz="1600" dirty="0"/>
              <a:t>of Penance, the Holy </a:t>
            </a:r>
            <a:r>
              <a:rPr lang="en-CA" sz="1600" dirty="0" smtClean="0"/>
              <a:t>Eucharist and Confirmation.</a:t>
            </a:r>
            <a:endParaRPr lang="en-CA" sz="1600" dirty="0"/>
          </a:p>
        </p:txBody>
      </p:sp>
      <p:sp>
        <p:nvSpPr>
          <p:cNvPr id="4" name="Slide Number Placeholder 3"/>
          <p:cNvSpPr>
            <a:spLocks noGrp="1"/>
          </p:cNvSpPr>
          <p:nvPr>
            <p:ph type="sldNum" sz="quarter" idx="12"/>
          </p:nvPr>
        </p:nvSpPr>
        <p:spPr/>
        <p:txBody>
          <a:bodyPr/>
          <a:lstStyle/>
          <a:p>
            <a:fld id="{AB9760D6-BA6E-44D6-9019-E8654313318C}" type="slidenum">
              <a:rPr lang="en-CA" smtClean="0"/>
              <a:t>5</a:t>
            </a:fld>
            <a:endParaRPr lang="en-CA" dirty="0"/>
          </a:p>
        </p:txBody>
      </p:sp>
    </p:spTree>
    <p:extLst>
      <p:ext uri="{BB962C8B-B14F-4D97-AF65-F5344CB8AC3E}">
        <p14:creationId xmlns:p14="http://schemas.microsoft.com/office/powerpoint/2010/main" val="177761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fontScale="90000"/>
          </a:bodyPr>
          <a:lstStyle/>
          <a:p>
            <a:pPr marL="0" indent="0"/>
            <a:r>
              <a:rPr lang="en-CA" sz="2800" dirty="0" smtClean="0">
                <a:latin typeface="+mj-lt"/>
              </a:rPr>
              <a:t>Permitted Uses of the Parish Hall   | </a:t>
            </a:r>
            <a:br>
              <a:rPr lang="en-CA" sz="2800" dirty="0" smtClean="0">
                <a:latin typeface="+mj-lt"/>
              </a:rPr>
            </a:br>
            <a:r>
              <a:rPr lang="fr-CA" dirty="0"/>
              <a:t>Utilisations permises </a:t>
            </a:r>
            <a:r>
              <a:rPr lang="fr-CA" dirty="0" smtClean="0"/>
              <a:t>de la salle paroissiale</a:t>
            </a:r>
            <a:endParaRPr lang="en-CA" dirty="0"/>
          </a:p>
        </p:txBody>
      </p:sp>
      <p:sp>
        <p:nvSpPr>
          <p:cNvPr id="2" name="Content Placeholder 1"/>
          <p:cNvSpPr>
            <a:spLocks noGrp="1"/>
          </p:cNvSpPr>
          <p:nvPr>
            <p:ph idx="1"/>
          </p:nvPr>
        </p:nvSpPr>
        <p:spPr/>
        <p:txBody>
          <a:bodyPr>
            <a:normAutofit fontScale="40000" lnSpcReduction="20000"/>
          </a:bodyPr>
          <a:lstStyle/>
          <a:p>
            <a:pPr marL="0" indent="0" algn="ctr">
              <a:buNone/>
            </a:pPr>
            <a:r>
              <a:rPr lang="en-CA" b="1" dirty="0"/>
              <a:t>Permitted uses of the Parish </a:t>
            </a:r>
            <a:r>
              <a:rPr lang="en-CA" b="1" dirty="0" smtClean="0"/>
              <a:t>Hall</a:t>
            </a:r>
            <a:endParaRPr lang="en-CA" dirty="0"/>
          </a:p>
          <a:p>
            <a:pPr marL="0" indent="0" algn="ctr">
              <a:buNone/>
            </a:pPr>
            <a:r>
              <a:rPr lang="en-CA" b="1" dirty="0"/>
              <a:t>Without jeopardizing the Charitable Status</a:t>
            </a:r>
            <a:endParaRPr lang="en-CA" dirty="0"/>
          </a:p>
          <a:p>
            <a:pPr marL="0" indent="0">
              <a:buNone/>
            </a:pPr>
            <a:endParaRPr lang="en-CA" dirty="0"/>
          </a:p>
          <a:p>
            <a:pPr marL="271463" indent="-271463">
              <a:buFont typeface="+mj-lt"/>
              <a:buAutoNum type="romanLcPeriod"/>
            </a:pPr>
            <a:r>
              <a:rPr lang="en-CA" dirty="0" smtClean="0"/>
              <a:t>Parish </a:t>
            </a:r>
            <a:r>
              <a:rPr lang="en-CA" dirty="0"/>
              <a:t>receptions;</a:t>
            </a:r>
          </a:p>
          <a:p>
            <a:pPr marL="271463" indent="-271463">
              <a:buFont typeface="+mj-lt"/>
              <a:buAutoNum type="romanLcPeriod"/>
            </a:pPr>
            <a:r>
              <a:rPr lang="en-CA" dirty="0" smtClean="0"/>
              <a:t>Bookstore </a:t>
            </a:r>
            <a:r>
              <a:rPr lang="en-CA" dirty="0"/>
              <a:t>managed by the parish;</a:t>
            </a:r>
          </a:p>
          <a:p>
            <a:pPr marL="271463" indent="-271463">
              <a:buFont typeface="+mj-lt"/>
              <a:buAutoNum type="romanLcPeriod"/>
            </a:pPr>
            <a:r>
              <a:rPr lang="en-CA" dirty="0" smtClean="0"/>
              <a:t>Parish </a:t>
            </a:r>
            <a:r>
              <a:rPr lang="en-CA" dirty="0"/>
              <a:t>offices for administration and spiritual advice</a:t>
            </a:r>
            <a:r>
              <a:rPr lang="en-CA" dirty="0" smtClean="0"/>
              <a:t>;</a:t>
            </a:r>
            <a:br>
              <a:rPr lang="en-CA" dirty="0" smtClean="0"/>
            </a:br>
            <a:endParaRPr lang="en-CA" dirty="0"/>
          </a:p>
          <a:p>
            <a:pPr marL="271463" indent="-271463">
              <a:buFont typeface="+mj-lt"/>
              <a:buAutoNum type="romanLcPeriod"/>
            </a:pPr>
            <a:r>
              <a:rPr lang="en-CA" dirty="0" smtClean="0"/>
              <a:t>Meeting </a:t>
            </a:r>
            <a:r>
              <a:rPr lang="en-CA" dirty="0"/>
              <a:t>rooms for the various parish committees;</a:t>
            </a:r>
          </a:p>
          <a:p>
            <a:pPr marL="271463" indent="-271463">
              <a:buFont typeface="+mj-lt"/>
              <a:buAutoNum type="romanLcPeriod"/>
            </a:pPr>
            <a:r>
              <a:rPr lang="en-CA" dirty="0" smtClean="0"/>
              <a:t>Space </a:t>
            </a:r>
            <a:r>
              <a:rPr lang="en-CA" dirty="0"/>
              <a:t>for religious education of youth on Sunday school classes as well as special classes in preparation for the first reception of the holy Sacraments of Penance, the Holy Communion and </a:t>
            </a:r>
            <a:r>
              <a:rPr lang="en-CA" dirty="0" smtClean="0"/>
              <a:t>Confirmation;</a:t>
            </a:r>
            <a:endParaRPr lang="en-CA" dirty="0"/>
          </a:p>
          <a:p>
            <a:pPr marL="271463" indent="-271463">
              <a:buFont typeface="+mj-lt"/>
              <a:buAutoNum type="romanLcPeriod"/>
            </a:pPr>
            <a:r>
              <a:rPr lang="en-CA" dirty="0" smtClean="0"/>
              <a:t>Space </a:t>
            </a:r>
            <a:r>
              <a:rPr lang="en-CA" dirty="0"/>
              <a:t>for the various parish groups:  </a:t>
            </a:r>
            <a:r>
              <a:rPr lang="en-CA" dirty="0" smtClean="0"/>
              <a:t>i.e.. </a:t>
            </a:r>
            <a:r>
              <a:rPr lang="en-CA" dirty="0"/>
              <a:t>Choir, Legion of Mary, Knight and Ladies of St. Jean de Brebeuf, St Clement Ladies auxiliaries, St Joseph Youth Group, St Raphael Young </a:t>
            </a:r>
            <a:r>
              <a:rPr lang="en-CA" dirty="0" smtClean="0"/>
              <a:t>Group;</a:t>
            </a:r>
            <a:endParaRPr lang="en-CA" dirty="0"/>
          </a:p>
          <a:p>
            <a:pPr marL="271463" indent="-271463">
              <a:buFont typeface="+mj-lt"/>
              <a:buAutoNum type="romanLcPeriod"/>
            </a:pPr>
            <a:r>
              <a:rPr lang="en-CA" dirty="0" smtClean="0"/>
              <a:t>FSSP </a:t>
            </a:r>
            <a:r>
              <a:rPr lang="en-CA" dirty="0"/>
              <a:t>as a religious charitable organisation</a:t>
            </a:r>
            <a:r>
              <a:rPr lang="en-CA" dirty="0" smtClean="0"/>
              <a:t>.</a:t>
            </a:r>
            <a:endParaRPr lang="en-CA" dirty="0"/>
          </a:p>
        </p:txBody>
      </p:sp>
      <p:sp>
        <p:nvSpPr>
          <p:cNvPr id="4" name="Content Placeholder 3"/>
          <p:cNvSpPr>
            <a:spLocks noGrp="1"/>
          </p:cNvSpPr>
          <p:nvPr>
            <p:ph idx="13"/>
          </p:nvPr>
        </p:nvSpPr>
        <p:spPr>
          <a:xfrm>
            <a:off x="4644008" y="1203598"/>
            <a:ext cx="4335686" cy="3394472"/>
          </a:xfrm>
        </p:spPr>
        <p:txBody>
          <a:bodyPr>
            <a:normAutofit fontScale="25000" lnSpcReduction="20000"/>
          </a:bodyPr>
          <a:lstStyle/>
          <a:p>
            <a:pPr marL="0" indent="0" algn="ctr">
              <a:buNone/>
            </a:pPr>
            <a:r>
              <a:rPr lang="fr-CA" sz="5200" b="1" dirty="0"/>
              <a:t>Utilisations permises </a:t>
            </a:r>
            <a:r>
              <a:rPr lang="fr-CA" sz="5200" b="1" dirty="0" smtClean="0"/>
              <a:t>de la salle paroissiale</a:t>
            </a:r>
            <a:endParaRPr lang="en-CA" sz="5200" b="1" dirty="0"/>
          </a:p>
          <a:p>
            <a:pPr marL="0" indent="0" algn="ctr">
              <a:buNone/>
            </a:pPr>
            <a:r>
              <a:rPr lang="fr-CA" sz="5200" b="1" dirty="0"/>
              <a:t>Sans compromettre le statut d'organisme de bienfaisance</a:t>
            </a:r>
            <a:endParaRPr lang="en-CA" sz="5200" b="1" dirty="0"/>
          </a:p>
          <a:p>
            <a:pPr marL="271463" lvl="0" indent="-271463">
              <a:buFont typeface="+mj-lt"/>
              <a:buAutoNum type="romanLcPeriod"/>
            </a:pPr>
            <a:endParaRPr lang="fr-CA" sz="5200" dirty="0" smtClean="0"/>
          </a:p>
          <a:p>
            <a:pPr marL="271463" lvl="0" indent="-271463">
              <a:buFont typeface="+mj-lt"/>
              <a:buAutoNum type="romanLcPeriod"/>
            </a:pPr>
            <a:r>
              <a:rPr lang="fr-CA" sz="5200" dirty="0" smtClean="0"/>
              <a:t>Les </a:t>
            </a:r>
            <a:r>
              <a:rPr lang="fr-CA" sz="5200" dirty="0"/>
              <a:t>réceptions paroissiales;</a:t>
            </a:r>
            <a:endParaRPr lang="en-CA" sz="5200" dirty="0"/>
          </a:p>
          <a:p>
            <a:pPr marL="271463" lvl="0" indent="-271463">
              <a:buFont typeface="+mj-lt"/>
              <a:buAutoNum type="romanLcPeriod"/>
            </a:pPr>
            <a:r>
              <a:rPr lang="fr-CA" sz="5200" dirty="0"/>
              <a:t>Librairie gérée par la paroisse;</a:t>
            </a:r>
            <a:endParaRPr lang="en-CA" sz="5200" dirty="0"/>
          </a:p>
          <a:p>
            <a:pPr marL="271463" lvl="0" indent="-271463">
              <a:buFont typeface="+mj-lt"/>
              <a:buAutoNum type="romanLcPeriod"/>
            </a:pPr>
            <a:r>
              <a:rPr lang="fr-CA" sz="5200" dirty="0"/>
              <a:t>Bureaux paroissiaux pour l'administration et les conseils spirituels;</a:t>
            </a:r>
            <a:endParaRPr lang="en-CA" sz="5200" dirty="0"/>
          </a:p>
          <a:p>
            <a:pPr marL="271463" lvl="0" indent="-271463">
              <a:buFont typeface="+mj-lt"/>
              <a:buAutoNum type="romanLcPeriod"/>
            </a:pPr>
            <a:r>
              <a:rPr lang="fr-CA" sz="5200" dirty="0"/>
              <a:t>Salles de réunion pour les différents comités de paroisse;</a:t>
            </a:r>
            <a:endParaRPr lang="en-CA" sz="5200" dirty="0"/>
          </a:p>
          <a:p>
            <a:pPr marL="271463" lvl="0" indent="-271463">
              <a:buFont typeface="+mj-lt"/>
              <a:buAutoNum type="romanLcPeriod"/>
            </a:pPr>
            <a:r>
              <a:rPr lang="fr-CA" sz="5200" dirty="0"/>
              <a:t>Espace pour l'éducation religieuse des jeunes dans les classes du dimanche ainsi que dans les classes spéciales en vue de la première réception des saints sacrements de la pénitence, de la sainte communion et de la confirmation;</a:t>
            </a:r>
            <a:endParaRPr lang="en-CA" sz="5200" dirty="0"/>
          </a:p>
          <a:p>
            <a:pPr marL="271463" lvl="0" indent="-271463">
              <a:buFont typeface="+mj-lt"/>
              <a:buAutoNum type="romanLcPeriod"/>
            </a:pPr>
            <a:r>
              <a:rPr lang="fr-CA" sz="5200" dirty="0"/>
              <a:t>Espace pour les différents groupes </a:t>
            </a:r>
            <a:r>
              <a:rPr lang="fr-CA" sz="5200" dirty="0" smtClean="0"/>
              <a:t>paroissiaux:</a:t>
            </a:r>
            <a:r>
              <a:rPr lang="en-CA" sz="5200" dirty="0"/>
              <a:t> </a:t>
            </a:r>
            <a:r>
              <a:rPr lang="fr-CA" sz="5200" dirty="0" smtClean="0"/>
              <a:t>Chorale</a:t>
            </a:r>
            <a:r>
              <a:rPr lang="fr-CA" sz="5200" dirty="0"/>
              <a:t>, Légion de Marie, Chevalier et Dames de St Jean de Brébeuf, Les Dames Auxiliaires de St-Clément, groupe de jeunes St Joseph, Jeunes Adultes </a:t>
            </a:r>
            <a:r>
              <a:rPr lang="fr-CA" sz="5200" dirty="0" smtClean="0"/>
              <a:t>St-Raphael;</a:t>
            </a:r>
            <a:endParaRPr lang="en-CA" sz="5200" dirty="0"/>
          </a:p>
          <a:p>
            <a:pPr marL="271463" lvl="0" indent="-271463">
              <a:buFont typeface="+mj-lt"/>
              <a:buAutoNum type="romanLcPeriod"/>
            </a:pPr>
            <a:r>
              <a:rPr lang="fr-CA" sz="5200" dirty="0"/>
              <a:t>FSSP en tant qu'organisation caritative religieuse.</a:t>
            </a:r>
            <a:endParaRPr lang="en-CA" sz="5200" dirty="0"/>
          </a:p>
        </p:txBody>
      </p:sp>
      <p:sp>
        <p:nvSpPr>
          <p:cNvPr id="8" name="Slide Number Placeholder 7"/>
          <p:cNvSpPr>
            <a:spLocks noGrp="1"/>
          </p:cNvSpPr>
          <p:nvPr>
            <p:ph type="sldNum" sz="quarter" idx="12"/>
          </p:nvPr>
        </p:nvSpPr>
        <p:spPr/>
        <p:txBody>
          <a:bodyPr/>
          <a:lstStyle/>
          <a:p>
            <a:fld id="{AB9760D6-BA6E-44D6-9019-E8654313318C}" type="slidenum">
              <a:rPr lang="en-CA" smtClean="0"/>
              <a:t>6</a:t>
            </a:fld>
            <a:endParaRPr lang="en-CA" dirty="0"/>
          </a:p>
        </p:txBody>
      </p:sp>
    </p:spTree>
    <p:extLst>
      <p:ext uri="{BB962C8B-B14F-4D97-AF65-F5344CB8AC3E}">
        <p14:creationId xmlns:p14="http://schemas.microsoft.com/office/powerpoint/2010/main" val="1363800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CA" sz="2800" dirty="0" smtClean="0">
                <a:latin typeface="+mj-lt"/>
              </a:rPr>
              <a:t>Very Important Note  |  </a:t>
            </a:r>
            <a:r>
              <a:rPr lang="fr-FR" dirty="0" smtClean="0"/>
              <a:t>Note très importante</a:t>
            </a:r>
            <a:endParaRPr lang="en-CA" dirty="0"/>
          </a:p>
        </p:txBody>
      </p:sp>
      <p:sp>
        <p:nvSpPr>
          <p:cNvPr id="2" name="Content Placeholder 1"/>
          <p:cNvSpPr>
            <a:spLocks noGrp="1"/>
          </p:cNvSpPr>
          <p:nvPr>
            <p:ph idx="1"/>
          </p:nvPr>
        </p:nvSpPr>
        <p:spPr>
          <a:xfrm>
            <a:off x="457200" y="1300163"/>
            <a:ext cx="4042792" cy="3394472"/>
          </a:xfrm>
        </p:spPr>
        <p:txBody>
          <a:bodyPr>
            <a:normAutofit/>
          </a:bodyPr>
          <a:lstStyle/>
          <a:p>
            <a:pPr marL="0" indent="0" algn="ctr">
              <a:buNone/>
            </a:pPr>
            <a:r>
              <a:rPr lang="en-CA" sz="2800" dirty="0" smtClean="0"/>
              <a:t>Any activity </a:t>
            </a:r>
            <a:r>
              <a:rPr lang="en-CA" sz="2800" dirty="0"/>
              <a:t>outside of our registered charitable objects will trigger the loss of our charitable </a:t>
            </a:r>
            <a:r>
              <a:rPr lang="en-CA" sz="2800" dirty="0" smtClean="0"/>
              <a:t>status</a:t>
            </a:r>
            <a:r>
              <a:rPr lang="en-CA" sz="2800" dirty="0"/>
              <a:t>.</a:t>
            </a:r>
            <a:endParaRPr lang="en-CA" sz="3600" dirty="0"/>
          </a:p>
        </p:txBody>
      </p:sp>
      <p:sp>
        <p:nvSpPr>
          <p:cNvPr id="4" name="Content Placeholder 3"/>
          <p:cNvSpPr>
            <a:spLocks noGrp="1"/>
          </p:cNvSpPr>
          <p:nvPr>
            <p:ph idx="13"/>
          </p:nvPr>
        </p:nvSpPr>
        <p:spPr>
          <a:xfrm>
            <a:off x="4644007" y="1296466"/>
            <a:ext cx="4242817" cy="3394472"/>
          </a:xfrm>
        </p:spPr>
        <p:txBody>
          <a:bodyPr>
            <a:noAutofit/>
          </a:bodyPr>
          <a:lstStyle/>
          <a:p>
            <a:pPr marL="0" indent="0" algn="ctr">
              <a:buNone/>
            </a:pPr>
            <a:r>
              <a:rPr lang="fr-FR" sz="2800" dirty="0" smtClean="0"/>
              <a:t>Toute </a:t>
            </a:r>
            <a:r>
              <a:rPr lang="fr-FR" sz="2800" dirty="0"/>
              <a:t>activité </a:t>
            </a:r>
            <a:r>
              <a:rPr lang="fr-FR" sz="2800" dirty="0" smtClean="0"/>
              <a:t>en </a:t>
            </a:r>
            <a:r>
              <a:rPr lang="fr-FR" sz="2800" dirty="0"/>
              <a:t>dehors de nos objets de bienfaisance enregistrés entraînera la perte de notre statut d'organisme de </a:t>
            </a:r>
            <a:r>
              <a:rPr lang="fr-FR" sz="2800" dirty="0" smtClean="0"/>
              <a:t>bienfaisance</a:t>
            </a:r>
            <a:r>
              <a:rPr lang="fr-FR" sz="2800" dirty="0"/>
              <a:t>.</a:t>
            </a:r>
            <a:endParaRPr lang="en-CA" sz="2800" dirty="0"/>
          </a:p>
        </p:txBody>
      </p:sp>
      <p:sp>
        <p:nvSpPr>
          <p:cNvPr id="8" name="Slide Number Placeholder 7"/>
          <p:cNvSpPr>
            <a:spLocks noGrp="1"/>
          </p:cNvSpPr>
          <p:nvPr>
            <p:ph type="sldNum" sz="quarter" idx="12"/>
          </p:nvPr>
        </p:nvSpPr>
        <p:spPr/>
        <p:txBody>
          <a:bodyPr/>
          <a:lstStyle/>
          <a:p>
            <a:fld id="{AB9760D6-BA6E-44D6-9019-E8654313318C}" type="slidenum">
              <a:rPr lang="en-CA" smtClean="0"/>
              <a:t>7</a:t>
            </a:fld>
            <a:endParaRPr lang="en-CA" dirty="0"/>
          </a:p>
        </p:txBody>
      </p:sp>
    </p:spTree>
    <p:extLst>
      <p:ext uri="{BB962C8B-B14F-4D97-AF65-F5344CB8AC3E}">
        <p14:creationId xmlns:p14="http://schemas.microsoft.com/office/powerpoint/2010/main" val="103303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ocuments\Other\Parish Hall Meeting 2019-08-11\fwpowerpointpresentationaugust112019\b-Ste Anne church and Hall 19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9842" y="0"/>
            <a:ext cx="502145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B9760D6-BA6E-44D6-9019-E8654313318C}" type="slidenum">
              <a:rPr lang="en-CA" smtClean="0"/>
              <a:t>8</a:t>
            </a:fld>
            <a:endParaRPr lang="en-CA" dirty="0"/>
          </a:p>
        </p:txBody>
      </p:sp>
    </p:spTree>
    <p:extLst>
      <p:ext uri="{BB962C8B-B14F-4D97-AF65-F5344CB8AC3E}">
        <p14:creationId xmlns:p14="http://schemas.microsoft.com/office/powerpoint/2010/main" val="68152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8931" y="1757363"/>
            <a:ext cx="2627835" cy="369332"/>
          </a:xfrm>
          <a:prstGeom prst="rect">
            <a:avLst/>
          </a:prstGeom>
          <a:noFill/>
        </p:spPr>
        <p:txBody>
          <a:bodyPr wrap="none" rtlCol="0">
            <a:spAutoFit/>
          </a:bodyPr>
          <a:lstStyle/>
          <a:p>
            <a:r>
              <a:rPr lang="en-CA" dirty="0" smtClean="0"/>
              <a:t>Picture of church and tent</a:t>
            </a:r>
            <a:endParaRPr lang="en-CA"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278732" y="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B9760D6-BA6E-44D6-9019-E8654313318C}" type="slidenum">
              <a:rPr lang="en-CA" smtClean="0"/>
              <a:t>9</a:t>
            </a:fld>
            <a:endParaRPr lang="en-CA" dirty="0"/>
          </a:p>
        </p:txBody>
      </p:sp>
    </p:spTree>
    <p:extLst>
      <p:ext uri="{BB962C8B-B14F-4D97-AF65-F5344CB8AC3E}">
        <p14:creationId xmlns:p14="http://schemas.microsoft.com/office/powerpoint/2010/main" val="416063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1820</Words>
  <Application>Microsoft Office PowerPoint</Application>
  <PresentationFormat>On-screen Show (16:9)</PresentationFormat>
  <Paragraphs>402</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Parish Meeting</vt:lpstr>
      <vt:lpstr>Prayer and Opening Remarks</vt:lpstr>
      <vt:lpstr>Meeting Agenda |  Programme de la réunion</vt:lpstr>
      <vt:lpstr>Overview of the Parish Hall Project</vt:lpstr>
      <vt:lpstr>Charitable Objects of the Parish  |  Objets de bienfaisance de la paroisse</vt:lpstr>
      <vt:lpstr>Permitted Uses of the Parish Hall   |  Utilisations permises de la salle paroissiale</vt:lpstr>
      <vt:lpstr>Very Important Note  |  Note très importante</vt:lpstr>
      <vt:lpstr>PowerPoint Presentation</vt:lpstr>
      <vt:lpstr>PowerPoint Presentation</vt:lpstr>
      <vt:lpstr>PowerPoint Presentation</vt:lpstr>
      <vt:lpstr>PowerPoint Presentation</vt:lpstr>
      <vt:lpstr>Various Considered Options  |   Diverses options envisagées</vt:lpstr>
      <vt:lpstr>PowerPoint Presentation</vt:lpstr>
      <vt:lpstr>National House of Prayer</vt:lpstr>
      <vt:lpstr>Proposed Parish Hall</vt:lpstr>
      <vt:lpstr>Proposed Parish Hall   | Salle paroissiale proposée</vt:lpstr>
      <vt:lpstr>Details of the Parish Hall Project</vt:lpstr>
      <vt:lpstr>PowerPoint Presentation</vt:lpstr>
      <vt:lpstr>PowerPoint Presentation</vt:lpstr>
      <vt:lpstr>PowerPoint Presentation</vt:lpstr>
      <vt:lpstr>Building Permit   |   Permis de construction</vt:lpstr>
      <vt:lpstr>Financial Arrangement|    Arrangements financiers</vt:lpstr>
      <vt:lpstr>Purchase and Renovation Timeline   |   Calendrier d'achat et de rénovation</vt:lpstr>
      <vt:lpstr>Project Costs &amp; Financing Plan</vt:lpstr>
      <vt:lpstr>Project Costing   |   Coût du projet</vt:lpstr>
      <vt:lpstr>Project Costing   |   Coût du projet</vt:lpstr>
      <vt:lpstr>Summary   |   Résumé</vt:lpstr>
      <vt:lpstr>Summary   |   Résumé</vt:lpstr>
      <vt:lpstr>Capital Fundraising Campaign</vt:lpstr>
      <vt:lpstr>Capital Fundraising Campaign   |    Campagne de levée de fonds</vt:lpstr>
      <vt:lpstr>Capital Fundraising Campaign   |    Campagne de levée de fonds</vt:lpstr>
      <vt:lpstr>Capital Fundraising Campaign   |    Campagne de levée de fonds</vt:lpstr>
      <vt:lpstr>Capital Fundraising Campaign   |    Campagne de levée de fonds</vt:lpstr>
      <vt:lpstr>Capital Fundraising Campaign   |    Campagne de levée de fonds</vt:lpstr>
      <vt:lpstr>Capital Fundraising Campaign   |    Campagne de levée de fonds</vt:lpstr>
      <vt:lpstr>Capital Fundraising Campaign   |    Campagne de levée de fonds</vt:lpstr>
      <vt:lpstr>Capital Fundraising Campaign   |    Campagne de levée de fonds</vt:lpstr>
      <vt:lpstr>Capital Fundraising Campaign   |    Campagne de levée de fonds</vt:lpstr>
      <vt:lpstr>Comments, Questions, and Answers</vt:lpstr>
      <vt:lpstr>Comments, Questions, and Answers   |  Commentaires, questions et réponses</vt:lpstr>
      <vt:lpstr>Conclusions and Closing Prayer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Rob</cp:lastModifiedBy>
  <cp:revision>173</cp:revision>
  <cp:lastPrinted>2019-08-11T02:56:40Z</cp:lastPrinted>
  <dcterms:created xsi:type="dcterms:W3CDTF">2019-08-03T17:26:12Z</dcterms:created>
  <dcterms:modified xsi:type="dcterms:W3CDTF">2019-08-15T16:10:16Z</dcterms:modified>
</cp:coreProperties>
</file>