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1" r:id="rId3"/>
    <p:sldId id="264" r:id="rId4"/>
    <p:sldId id="270" r:id="rId5"/>
    <p:sldId id="269" r:id="rId6"/>
    <p:sldId id="272" r:id="rId7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29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53451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53451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D186444-F254-46D9-91B0-2E6E8964A8DB}" type="datetimeFigureOut">
              <a:rPr lang="en-CA" smtClean="0"/>
              <a:t>2024-08-16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4"/>
            <a:ext cx="5681980" cy="355857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6BF036E-ADA8-4701-A93D-C79038B3B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7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860D-179B-1F0A-1A06-706B02623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B3A6E-95B6-3B79-742C-0CA7277F8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EE41-BEE7-B931-0F8D-27905248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B94-5B0B-4E86-84E1-E5ECBDF51CD6}" type="datetime1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B20F3-DA29-138A-F727-6829076A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2FDF4-78AD-CF3B-0865-DF52BB33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77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236C-0E64-0948-57EF-B247F4A7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3EBB2-51C1-EF28-E6A3-BB70E7475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A2F5-15AB-2646-F490-511AF7B9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AC25-AE07-466C-89E4-EBD715D974F5}" type="datetime1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7D7FE-A8A1-1740-2E2D-010BD6A4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79FCC-124C-68E5-8500-4D452926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2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BF092-3C4D-B107-E20D-6E6824F0D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EAF12-993C-BCFE-B2DF-32C01767C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27837-342F-42B2-B9FD-D372780A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0D8A-0B29-4072-BD4E-FB6812582B8F}" type="datetime1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BAE5-545F-AFDE-88D2-8025656C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F8602-8810-5541-1556-8B2F42A1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66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2A5C-76C6-9AE7-2C09-A7E8F1AE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46AA5-3E11-3F3D-D58B-1CF641E6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3EF8F-0F57-620B-60A3-9F95205F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DB9-66D4-4D37-83EC-9890B905730D}" type="datetime1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51A2B-170B-E1C5-3948-8BE74EF8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C0C5-C431-2F34-3777-8713A848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74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930-9B0D-80D2-3634-CDA61D6A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395B5-201D-3C11-7491-759D0755D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6D255-FF67-6F30-CBAA-EDF36B9B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EA3-1864-4939-84DE-E51678E8D33F}" type="datetime1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9ADC-D6FA-811D-C666-0FEBED7E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24E06-0A40-9AFD-9A52-08C77F08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0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DE35-7FB7-00DA-0A61-13507ACE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7525-C588-2CC6-7150-E71727A8F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418B6-018F-048B-80B2-E6D1411F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0B0D6-4FEB-9A00-9F5C-B4707D15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E89-B70A-4BD3-A04D-379463AF4F17}" type="datetime1">
              <a:rPr lang="en-CA" smtClean="0"/>
              <a:t>2024-08-16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B2CF2-854C-2547-0A86-CA58A07C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F732-D931-8B20-EF39-608B9523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9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BC26-4C3B-55AC-4C88-9EAB721A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4C370-5361-08C7-0D84-43031E49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69CEE-9BC3-6833-ED9A-3C08C9E20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619C-7359-654D-6DDA-F2BE033FC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98D56-914B-4295-6716-7E14C519C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7565E-928E-4BC6-3AAD-317A928A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410B-AA30-426C-9B1A-939548574717}" type="datetime1">
              <a:rPr lang="en-CA" smtClean="0"/>
              <a:t>2024-08-16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F4D89-E21C-F7FD-83C0-5CE32C42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04854-2887-3ADA-81B5-41131E34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7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3535-501E-B7DA-71F3-2379A38B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EA876-90AE-4BD4-CBB8-7BDBFB45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2ED-9DC3-4F52-B482-6B0D02F3A3E4}" type="datetime1">
              <a:rPr lang="en-CA" smtClean="0"/>
              <a:t>2024-08-16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BB619-6AC6-C3C6-1ACD-18634A00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F0537-FE87-7515-145C-811EF905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76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50275-DD85-D167-A549-78DAF601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345-157A-42F6-A4BF-24E8E1CA05DE}" type="datetime1">
              <a:rPr lang="en-CA" smtClean="0"/>
              <a:t>2024-08-16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3A234-3C4A-D42B-643E-1EFC45D9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FBDAF-C064-031A-BF1E-83892CB1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2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F5E2-4C1A-E552-5DDB-0E703321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AA48-2CB8-B322-BF9E-3B29BDE33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6D86C-BE71-AB60-FBDA-379CB67F3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1605-A6C5-81BD-4D13-19B9BCBB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18-C835-4E08-AD9D-37C13B2059FE}" type="datetime1">
              <a:rPr lang="en-CA" smtClean="0"/>
              <a:t>2024-08-16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FF55-2F1E-CFFF-B92B-CC5057CF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5274F-C90B-E9E6-6175-CDA81FA2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51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D4D2-299D-7439-6416-C9BE31F9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18D9C-091C-7924-FC93-BE50A71BE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9284D-6E57-CD88-C041-1619F034B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47238-1BED-69FD-DCDA-E88917EB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7FB-61E4-4B20-A42C-8DDE7BCC18A5}" type="datetime1">
              <a:rPr lang="en-CA" smtClean="0"/>
              <a:t>2024-08-16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51DF5-782E-4A18-F63F-CAE3C7D9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5ABAA-E6A8-A554-F4A0-1289CF8A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1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90A1D-B63B-8453-EFF7-4F20E7DA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B4E0-4909-B970-80E4-80768FB85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29AD2-F7DD-BF56-6A92-9986071F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D2E68-FC72-4DF1-B985-C605943935D3}" type="datetime1">
              <a:rPr lang="en-CA" smtClean="0"/>
              <a:t>2024-08-16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AAFF-5CEB-35FA-80BE-ED35058CE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3494B-45DF-9DB4-7B03-9FAF6E53F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5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bakertilly.ca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://www.kennylees.ca/" TargetMode="External"/><Relationship Id="rId4" Type="http://schemas.openxmlformats.org/officeDocument/2006/relationships/hyperlink" Target="http://www.nbc.c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g"/><Relationship Id="rId3" Type="http://schemas.openxmlformats.org/officeDocument/2006/relationships/hyperlink" Target="https://www.kofc.org/" TargetMode="External"/><Relationship Id="rId7" Type="http://schemas.openxmlformats.org/officeDocument/2006/relationships/image" Target="../media/image12.jp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hyperlink" Target="http://www.blindstogo.com/" TargetMode="External"/><Relationship Id="rId5" Type="http://schemas.openxmlformats.org/officeDocument/2006/relationships/hyperlink" Target="http://www.royallepage.ca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hyperlink" Target="http://www.gabrielnews.c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1.png"/><Relationship Id="rId3" Type="http://schemas.openxmlformats.org/officeDocument/2006/relationships/hyperlink" Target="http://www.maizeinc.ca/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://www.surgeno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ancourtroofing.com/" TargetMode="External"/><Relationship Id="rId11" Type="http://schemas.openxmlformats.org/officeDocument/2006/relationships/hyperlink" Target="http://www.tonygraham.com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hyperlink" Target="http://www.growgreen.ca/" TargetMode="External"/><Relationship Id="rId9" Type="http://schemas.openxmlformats.org/officeDocument/2006/relationships/hyperlink" Target="http://www.myers.ca/" TargetMode="Externa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openxmlformats.org/officeDocument/2006/relationships/hyperlink" Target="http://www.kodiaksecurity.ca/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hyperlink" Target="https://rma-sh.com/" TargetMode="External"/><Relationship Id="rId10" Type="http://schemas.openxmlformats.org/officeDocument/2006/relationships/hyperlink" Target="http://www.tunesonwheels.ca/" TargetMode="External"/><Relationship Id="rId4" Type="http://schemas.openxmlformats.org/officeDocument/2006/relationships/hyperlink" Target="http://www.cm3environmental.com/" TargetMode="External"/><Relationship Id="rId9" Type="http://schemas.openxmlformats.org/officeDocument/2006/relationships/hyperlink" Target="http://www.avbintegration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erouxrenovation.ca/" TargetMode="External"/><Relationship Id="rId3" Type="http://schemas.openxmlformats.org/officeDocument/2006/relationships/hyperlink" Target="http://www.goldiemohrltd.ca/" TargetMode="External"/><Relationship Id="rId7" Type="http://schemas.openxmlformats.org/officeDocument/2006/relationships/hyperlink" Target="http://www.royalbuildingsolutions.com/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audelauzongroup.ca/" TargetMode="External"/><Relationship Id="rId11" Type="http://schemas.openxmlformats.org/officeDocument/2006/relationships/hyperlink" Target="http://www.wostinson.com/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2.png"/><Relationship Id="rId4" Type="http://schemas.openxmlformats.org/officeDocument/2006/relationships/image" Target="../media/image29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 t="366" b="25067"/>
          <a:stretch/>
        </p:blipFill>
        <p:spPr bwMode="auto">
          <a:xfrm flipH="1">
            <a:off x="0" y="5979"/>
            <a:ext cx="6074124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074" name="Picture 2" descr="Sticker golf background">
            <a:extLst>
              <a:ext uri="{FF2B5EF4-FFF2-40B4-BE49-F238E27FC236}">
                <a16:creationId xmlns:a16="http://schemas.microsoft.com/office/drawing/2014/main" id="{376F6650-B68C-87DE-5520-E50C6871F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9" b="10160"/>
          <a:stretch/>
        </p:blipFill>
        <p:spPr bwMode="auto">
          <a:xfrm>
            <a:off x="6103608" y="-4048"/>
            <a:ext cx="6102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0E3C91-1AC6-3B44-F9DA-C932A00FD574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C885998E-5835-205F-723E-BDC12A8E6130}"/>
              </a:ext>
            </a:extLst>
          </p:cNvPr>
          <p:cNvSpPr txBox="1">
            <a:spLocks/>
          </p:cNvSpPr>
          <p:nvPr/>
        </p:nvSpPr>
        <p:spPr>
          <a:xfrm>
            <a:off x="495013" y="150505"/>
            <a:ext cx="5082914" cy="5226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1" dirty="0">
                <a:latin typeface="+mn-lt"/>
              </a:rPr>
              <a:t>Thank you to all our other generous donors who help make this event a success!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613BF9-5D36-6EAC-E384-F4EE3DE19CCD}"/>
              </a:ext>
            </a:extLst>
          </p:cNvPr>
          <p:cNvSpPr txBox="1"/>
          <p:nvPr/>
        </p:nvSpPr>
        <p:spPr>
          <a:xfrm>
            <a:off x="451664" y="1201990"/>
            <a:ext cx="2211275" cy="3108543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In memory of Mr. Raymond &amp; Mrs. Darlene Tier)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Eagle Automotive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Jeff </a:t>
            </a:r>
            <a:r>
              <a:rPr lang="en-CA" sz="1400" dirty="0" err="1"/>
              <a:t>Gillin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Knights of Columbus (Ontario District)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Manulife &amp; Assante </a:t>
            </a:r>
            <a:r>
              <a:rPr lang="en-CA" sz="1400" i="0" dirty="0">
                <a:effectLst/>
              </a:rPr>
              <a:t>Sherwood Market &amp; Deli (Gabriel 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Metcalfe Family Dental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Wealth Management</a:t>
            </a:r>
            <a:endParaRPr lang="en-CA" sz="140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Westboro Utilities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C2DBE-B2B1-0905-20A2-509B2DE2B904}"/>
              </a:ext>
            </a:extLst>
          </p:cNvPr>
          <p:cNvSpPr txBox="1"/>
          <p:nvPr/>
        </p:nvSpPr>
        <p:spPr>
          <a:xfrm>
            <a:off x="6566278" y="317867"/>
            <a:ext cx="5322676" cy="4924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600" b="1" dirty="0">
                <a:solidFill>
                  <a:srgbClr val="00B050"/>
                </a:solidFill>
              </a:rPr>
              <a:t>ST. ANNE CHURCH RESTORATION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B869D-8040-445F-3BF5-F854C2F36C3F}"/>
              </a:ext>
            </a:extLst>
          </p:cNvPr>
          <p:cNvSpPr txBox="1"/>
          <p:nvPr/>
        </p:nvSpPr>
        <p:spPr>
          <a:xfrm>
            <a:off x="6932695" y="813663"/>
            <a:ext cx="4444486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tx2"/>
                </a:solidFill>
              </a:rPr>
              <a:t>GOLF TOURNAMENT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2437BD-FACD-0447-06F3-15809317F0A8}"/>
              </a:ext>
            </a:extLst>
          </p:cNvPr>
          <p:cNvGrpSpPr/>
          <p:nvPr/>
        </p:nvGrpSpPr>
        <p:grpSpPr>
          <a:xfrm>
            <a:off x="6543933" y="5752943"/>
            <a:ext cx="5222007" cy="848768"/>
            <a:chOff x="6566278" y="2908247"/>
            <a:chExt cx="5222007" cy="84876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7213B3-9245-27BF-4153-EA140C593A68}"/>
                </a:ext>
              </a:extLst>
            </p:cNvPr>
            <p:cNvSpPr/>
            <p:nvPr/>
          </p:nvSpPr>
          <p:spPr>
            <a:xfrm>
              <a:off x="6566278" y="2908247"/>
              <a:ext cx="5222007" cy="8487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A1A5B2-FDF6-38AA-BBBB-E133CC54C277}"/>
                </a:ext>
              </a:extLst>
            </p:cNvPr>
            <p:cNvSpPr txBox="1"/>
            <p:nvPr/>
          </p:nvSpPr>
          <p:spPr>
            <a:xfrm>
              <a:off x="8267386" y="2959197"/>
              <a:ext cx="1775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August 13, 2024</a:t>
              </a:r>
              <a:endParaRPr lang="en-C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2D49D4-EC01-4E52-6157-583639E1A7C4}"/>
                </a:ext>
              </a:extLst>
            </p:cNvPr>
            <p:cNvSpPr txBox="1"/>
            <p:nvPr/>
          </p:nvSpPr>
          <p:spPr>
            <a:xfrm>
              <a:off x="6589395" y="3217040"/>
              <a:ext cx="5131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chemeClr val="bg1"/>
                  </a:solidFill>
                </a:rPr>
                <a:t>MEADOWS GOLF &amp; COUNTRY CLUB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093F4B2F-81FE-C693-EAD7-3B95CF889BA9}"/>
              </a:ext>
            </a:extLst>
          </p:cNvPr>
          <p:cNvSpPr txBox="1">
            <a:spLocks/>
          </p:cNvSpPr>
          <p:nvPr/>
        </p:nvSpPr>
        <p:spPr>
          <a:xfrm>
            <a:off x="101507" y="5020238"/>
            <a:ext cx="2157713" cy="104364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700" b="1" dirty="0">
                <a:latin typeface="+mn-lt"/>
              </a:rPr>
              <a:t>We also thank those parishioners who made financial contributions.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5A5179-3CA9-7F8C-50C9-67F55B0FE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505" y="3242635"/>
            <a:ext cx="1467024" cy="1272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CAC1D-5084-4F0B-E6A7-2A5C522B34CE}"/>
              </a:ext>
            </a:extLst>
          </p:cNvPr>
          <p:cNvSpPr txBox="1"/>
          <p:nvPr/>
        </p:nvSpPr>
        <p:spPr>
          <a:xfrm>
            <a:off x="525450" y="783731"/>
            <a:ext cx="2063702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b="1" dirty="0"/>
              <a:t>Financial Donations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15872B-BFF7-3FFC-433C-C067D2332C8F}"/>
              </a:ext>
            </a:extLst>
          </p:cNvPr>
          <p:cNvSpPr txBox="1"/>
          <p:nvPr/>
        </p:nvSpPr>
        <p:spPr>
          <a:xfrm>
            <a:off x="7338188" y="1801454"/>
            <a:ext cx="3633495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00B050"/>
                </a:solidFill>
              </a:rPr>
              <a:t>A SALUTE TO OUR SPONSORS</a:t>
            </a:r>
          </a:p>
        </p:txBody>
      </p:sp>
      <p:pic>
        <p:nvPicPr>
          <p:cNvPr id="12" name="Picture 11" descr="A crane on a building&#10;&#10;Description automatically generated">
            <a:extLst>
              <a:ext uri="{FF2B5EF4-FFF2-40B4-BE49-F238E27FC236}">
                <a16:creationId xmlns:a16="http://schemas.microsoft.com/office/drawing/2014/main" id="{7F62CA04-4FDC-2C67-C99A-08D3DC3954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5240"/>
          <a:stretch/>
        </p:blipFill>
        <p:spPr>
          <a:xfrm>
            <a:off x="2962822" y="820985"/>
            <a:ext cx="2635313" cy="344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affolding on a building&#10;&#10;Description automatically generated">
            <a:extLst>
              <a:ext uri="{FF2B5EF4-FFF2-40B4-BE49-F238E27FC236}">
                <a16:creationId xmlns:a16="http://schemas.microsoft.com/office/drawing/2014/main" id="{E3297F76-D038-CAC9-B1D1-F7E38F569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9" y="4503305"/>
            <a:ext cx="1613625" cy="2151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 descr="A scaffolding on a building&#10;&#10;Description automatically generated">
            <a:extLst>
              <a:ext uri="{FF2B5EF4-FFF2-40B4-BE49-F238E27FC236}">
                <a16:creationId xmlns:a16="http://schemas.microsoft.com/office/drawing/2014/main" id="{7E61AC40-5A8C-6D05-D137-102AD49EB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26" y="4496586"/>
            <a:ext cx="1613625" cy="2151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263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05411F-DDE4-9243-08D1-5BA2AB099F23}"/>
              </a:ext>
            </a:extLst>
          </p:cNvPr>
          <p:cNvSpPr txBox="1"/>
          <p:nvPr/>
        </p:nvSpPr>
        <p:spPr>
          <a:xfrm>
            <a:off x="208516" y="2783814"/>
            <a:ext cx="5646881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The Baker Tilly Canada Cooperative is a group of leading chartered professional accounting firms.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Offering value‑added audit, tax and advisory solutions for every major industry sector.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US" sz="1400" dirty="0">
                <a:hlinkClick r:id="rId3"/>
              </a:rPr>
              <a:t>www.bakertilly.ca</a:t>
            </a:r>
            <a:endParaRPr lang="en-US" sz="1400" dirty="0"/>
          </a:p>
          <a:p>
            <a:r>
              <a:rPr lang="en-CA" sz="1400" dirty="0"/>
              <a:t>(613) 820-8010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4D883672-668C-7BEE-EA66-FC43217F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7538" y="6437484"/>
            <a:ext cx="4114800" cy="365125"/>
          </a:xfrm>
        </p:spPr>
        <p:txBody>
          <a:bodyPr/>
          <a:lstStyle/>
          <a:p>
            <a:r>
              <a:rPr lang="en-CA" dirty="0"/>
              <a:t>11</a:t>
            </a: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D72615C8-74F0-7184-7130-546037E4BD94}"/>
              </a:ext>
            </a:extLst>
          </p:cNvPr>
          <p:cNvSpPr txBox="1">
            <a:spLocks/>
          </p:cNvSpPr>
          <p:nvPr/>
        </p:nvSpPr>
        <p:spPr>
          <a:xfrm>
            <a:off x="979967" y="6437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02FE2-5799-391B-1C31-5DEA47A7F946}"/>
              </a:ext>
            </a:extLst>
          </p:cNvPr>
          <p:cNvSpPr txBox="1"/>
          <p:nvPr/>
        </p:nvSpPr>
        <p:spPr>
          <a:xfrm>
            <a:off x="194829" y="4688151"/>
            <a:ext cx="5578579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A team of National Bank professionals helping individuals and businesses build, manage and protect their wealth.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1400" dirty="0"/>
              <a:t>Comprehensive financial planning and portfolio management.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Serge </a:t>
            </a:r>
            <a:r>
              <a:rPr lang="en-CA" sz="1400" dirty="0" err="1"/>
              <a:t>Duhaime</a:t>
            </a:r>
            <a:endParaRPr lang="en-CA" sz="1400" dirty="0"/>
          </a:p>
          <a:p>
            <a:r>
              <a:rPr lang="fr-FR" sz="1400" dirty="0">
                <a:hlinkClick r:id="rId4"/>
              </a:rPr>
              <a:t>www.nbc.ca</a:t>
            </a:r>
            <a:endParaRPr lang="fr-FR" sz="1400" dirty="0"/>
          </a:p>
          <a:p>
            <a:r>
              <a:rPr lang="fr-FR" sz="1400" dirty="0"/>
              <a:t>613-236-0103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3ACECA-8CDF-65C6-74CC-CFF9D47EC8A2}"/>
              </a:ext>
            </a:extLst>
          </p:cNvPr>
          <p:cNvSpPr txBox="1"/>
          <p:nvPr/>
        </p:nvSpPr>
        <p:spPr>
          <a:xfrm>
            <a:off x="204662" y="258261"/>
            <a:ext cx="5568746" cy="18158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BMO Nesbitt Burns offers comprehensive and client-focused investment and wealth advisory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Provides strong financial planning options and high-quality products to individuals and businesses. 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Joshua Wood</a:t>
            </a:r>
          </a:p>
          <a:p>
            <a:r>
              <a:rPr lang="en-CA" sz="1400" dirty="0">
                <a:hlinkClick r:id="rId5"/>
              </a:rPr>
              <a:t>www.kennylees.ca</a:t>
            </a:r>
            <a:endParaRPr lang="en-CA" sz="1400" dirty="0"/>
          </a:p>
          <a:p>
            <a:r>
              <a:rPr lang="en-CA" sz="1400" dirty="0"/>
              <a:t>613-790-5938</a:t>
            </a:r>
          </a:p>
        </p:txBody>
      </p:sp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57F04D94-780F-EC8E-6EA7-AF85F42159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7057"/>
          <a:stretch/>
        </p:blipFill>
        <p:spPr>
          <a:xfrm>
            <a:off x="3140626" y="1176253"/>
            <a:ext cx="2654905" cy="1359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700E5-AF99-92DF-AC0D-42D758DECE61}"/>
              </a:ext>
            </a:extLst>
          </p:cNvPr>
          <p:cNvSpPr txBox="1"/>
          <p:nvPr/>
        </p:nvSpPr>
        <p:spPr>
          <a:xfrm>
            <a:off x="1803936" y="1254445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Platinum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($2000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F0A60-A3DA-EB20-FBD8-8965DC8D7B2F}"/>
              </a:ext>
            </a:extLst>
          </p:cNvPr>
          <p:cNvSpPr txBox="1"/>
          <p:nvPr/>
        </p:nvSpPr>
        <p:spPr>
          <a:xfrm>
            <a:off x="1824691" y="3668465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5A53D-DBE3-EAA8-8BD8-09D738A256C3}"/>
              </a:ext>
            </a:extLst>
          </p:cNvPr>
          <p:cNvSpPr txBox="1"/>
          <p:nvPr/>
        </p:nvSpPr>
        <p:spPr>
          <a:xfrm>
            <a:off x="1575376" y="5374356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ACA766-EF8A-B769-FFFA-22B2A8DD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54" y="3629113"/>
            <a:ext cx="2876095" cy="7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ker Tilly Bulgaria | Assurance | Tax ...">
            <a:extLst>
              <a:ext uri="{FF2B5EF4-FFF2-40B4-BE49-F238E27FC236}">
                <a16:creationId xmlns:a16="http://schemas.microsoft.com/office/drawing/2014/main" id="{C25EB1A4-4DE6-7ECD-B03A-AF5D1BB6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47" y="5417308"/>
            <a:ext cx="3069261" cy="8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993FE1AD-23DA-077B-DDF4-71E545BA346A}"/>
              </a:ext>
            </a:extLst>
          </p:cNvPr>
          <p:cNvSpPr txBox="1">
            <a:spLocks/>
          </p:cNvSpPr>
          <p:nvPr/>
        </p:nvSpPr>
        <p:spPr>
          <a:xfrm>
            <a:off x="6671089" y="411813"/>
            <a:ext cx="5082914" cy="5226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1" dirty="0">
                <a:latin typeface="+mn-lt"/>
              </a:rPr>
              <a:t>Thank you to all our other generous donors who help make this event a success!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769F38-6A74-15D1-1FC9-C617B0010F5D}"/>
              </a:ext>
            </a:extLst>
          </p:cNvPr>
          <p:cNvSpPr txBox="1"/>
          <p:nvPr/>
        </p:nvSpPr>
        <p:spPr>
          <a:xfrm>
            <a:off x="6352870" y="1679655"/>
            <a:ext cx="2746688" cy="39703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Angus Kennedy, parishioner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Art World One</a:t>
            </a:r>
            <a:endParaRPr lang="en-CA" sz="1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400" dirty="0" err="1"/>
              <a:t>Campagne</a:t>
            </a:r>
            <a:r>
              <a:rPr lang="en-CA" sz="1400" dirty="0"/>
              <a:t> Quebec-Vie (Arpad Nagy)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400" dirty="0"/>
              <a:t>Chartwell Rockcliffe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400" dirty="0"/>
              <a:t>Courtyard Marriott 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Edward Jones (Tony </a:t>
            </a:r>
            <a:r>
              <a:rPr lang="en-CA" sz="1400" dirty="0" err="1"/>
              <a:t>Trentatude</a:t>
            </a:r>
            <a:r>
              <a:rPr lang="en-CA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Figaro Coffee House (Trainyards)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Glebe Central Pub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Golf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Hampton 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Harvest Honey (David Lyons)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Henry </a:t>
            </a:r>
            <a:r>
              <a:rPr lang="en-CA" sz="1400" dirty="0" err="1"/>
              <a:t>Yrenaya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Jacobson’s (Fine foods store)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err="1"/>
              <a:t>Jorre</a:t>
            </a:r>
            <a:r>
              <a:rPr lang="en-CA" sz="1400" dirty="0"/>
              <a:t> de St. </a:t>
            </a:r>
            <a:r>
              <a:rPr lang="en-CA" sz="1400" dirty="0" err="1"/>
              <a:t>Jorre</a:t>
            </a:r>
            <a:r>
              <a:rPr lang="en-CA" sz="1400" dirty="0"/>
              <a:t> family, parishioners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6F912D-5E6C-887C-65FE-B9E24A91BC60}"/>
              </a:ext>
            </a:extLst>
          </p:cNvPr>
          <p:cNvSpPr txBox="1"/>
          <p:nvPr/>
        </p:nvSpPr>
        <p:spPr>
          <a:xfrm>
            <a:off x="8344682" y="1121586"/>
            <a:ext cx="150975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b="1" dirty="0"/>
              <a:t>Silent Auction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9FE8DC-CE9F-099B-8A83-332E35A4CDB3}"/>
              </a:ext>
            </a:extLst>
          </p:cNvPr>
          <p:cNvSpPr txBox="1"/>
          <p:nvPr/>
        </p:nvSpPr>
        <p:spPr>
          <a:xfrm>
            <a:off x="9212546" y="1692367"/>
            <a:ext cx="2736488" cy="39703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Kavanaugh Garage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Mara </a:t>
            </a:r>
            <a:r>
              <a:rPr lang="en-CA" sz="1400" dirty="0" err="1"/>
              <a:t>Praulins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McEvoy and </a:t>
            </a:r>
            <a:r>
              <a:rPr lang="en-CA" sz="1400" dirty="0" err="1"/>
              <a:t>Sheilds</a:t>
            </a:r>
            <a:r>
              <a:rPr lang="en-CA" sz="1400" dirty="0"/>
              <a:t> Funeral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McConnville</a:t>
            </a:r>
            <a:r>
              <a:rPr lang="en-US" sz="1400" dirty="0"/>
              <a:t> Garage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Meadows Golf &amp; Country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Mercedes-Benz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Musca Wines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NAPA Auto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Oxley Performance Gear (Kelly Doyle, parishioner)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Pacheco Family, parishioners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400" dirty="0"/>
              <a:t>Petersen's Turf Farms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CA" sz="1400" dirty="0"/>
              <a:t>Randall's Paint and Décor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CA" sz="1400" dirty="0"/>
              <a:t>RBC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CA" sz="1400" dirty="0"/>
              <a:t>Swing of Things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err="1"/>
              <a:t>Taing</a:t>
            </a:r>
            <a:r>
              <a:rPr lang="en-US" sz="1400" dirty="0"/>
              <a:t> Jewelers</a:t>
            </a:r>
          </a:p>
        </p:txBody>
      </p:sp>
    </p:spTree>
    <p:extLst>
      <p:ext uri="{BB962C8B-B14F-4D97-AF65-F5344CB8AC3E}">
        <p14:creationId xmlns:p14="http://schemas.microsoft.com/office/powerpoint/2010/main" val="191166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112887EA-0403-C4A3-2901-1FC775D32D3D}"/>
              </a:ext>
            </a:extLst>
          </p:cNvPr>
          <p:cNvSpPr txBox="1">
            <a:spLocks/>
          </p:cNvSpPr>
          <p:nvPr/>
        </p:nvSpPr>
        <p:spPr>
          <a:xfrm>
            <a:off x="979662" y="64369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956740-132B-449A-1B1F-CBF633B2CC62}"/>
              </a:ext>
            </a:extLst>
          </p:cNvPr>
          <p:cNvSpPr txBox="1"/>
          <p:nvPr/>
        </p:nvSpPr>
        <p:spPr>
          <a:xfrm>
            <a:off x="6373211" y="114462"/>
            <a:ext cx="5172973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Knights of Columbus Insurance provides members and their families access to trusted insurance and disability products.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financially strong and ethical organization offering every member the financial protection they deserve.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Vincent  D’Souza</a:t>
            </a:r>
          </a:p>
          <a:p>
            <a:r>
              <a:rPr lang="en-US" sz="1400" dirty="0">
                <a:hlinkClick r:id="rId3"/>
              </a:rPr>
              <a:t>https://www.kofc.org</a:t>
            </a:r>
            <a:endParaRPr lang="en-US" sz="1400" dirty="0"/>
          </a:p>
          <a:p>
            <a:r>
              <a:rPr lang="en-CA" sz="1400" dirty="0"/>
              <a:t>(613) 255-0637</a:t>
            </a: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4F749FA6-9C04-7B1C-F6EA-2E00DFCF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56" y="1052614"/>
            <a:ext cx="2987109" cy="11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5C0E74-810C-4E59-AB69-EC320774E678}"/>
              </a:ext>
            </a:extLst>
          </p:cNvPr>
          <p:cNvSpPr txBox="1"/>
          <p:nvPr/>
        </p:nvSpPr>
        <p:spPr>
          <a:xfrm>
            <a:off x="8025436" y="2308170"/>
            <a:ext cx="3961729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Parishioner Frank Fragomeni is a Royal Lepage real estate </a:t>
            </a:r>
            <a:r>
              <a:rPr lang="en-US" sz="1400" dirty="0"/>
              <a:t>broker with over 25 years of experience.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Frank’s mission is to help buyers and sellers navigate the entire process of their real estate transaction well beyond the closing date.  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Frank Fragomeni</a:t>
            </a:r>
          </a:p>
          <a:p>
            <a:r>
              <a:rPr lang="en-CA" sz="1400" dirty="0">
                <a:hlinkClick r:id="rId5"/>
              </a:rPr>
              <a:t>www.royallepage.ca</a:t>
            </a:r>
            <a:endParaRPr lang="en-CA" sz="1400" dirty="0"/>
          </a:p>
          <a:p>
            <a:r>
              <a:rPr lang="en-CA" sz="1400" dirty="0"/>
              <a:t>613-831-9287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7724-405A-66AD-5C64-96E715D3290C}"/>
              </a:ext>
            </a:extLst>
          </p:cNvPr>
          <p:cNvSpPr txBox="1"/>
          <p:nvPr/>
        </p:nvSpPr>
        <p:spPr>
          <a:xfrm>
            <a:off x="6368403" y="4819269"/>
            <a:ext cx="5413088" cy="138499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M&amp;T Glass is a leader in the glass and window industry.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With over 50 years experience, they have the expertise to help with any glass and window needs for your home or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Elie Salameh</a:t>
            </a:r>
          </a:p>
          <a:p>
            <a:r>
              <a:rPr lang="en-CA" sz="1400" dirty="0"/>
              <a:t>613-145-7158</a:t>
            </a:r>
          </a:p>
        </p:txBody>
      </p:sp>
      <p:pic>
        <p:nvPicPr>
          <p:cNvPr id="3" name="Picture 2" descr="A red and black sign&#10;&#10;Description automatically generated">
            <a:extLst>
              <a:ext uri="{FF2B5EF4-FFF2-40B4-BE49-F238E27FC236}">
                <a16:creationId xmlns:a16="http://schemas.microsoft.com/office/drawing/2014/main" id="{F5609EEB-50BE-0692-F976-FCB19FC33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1" y="2700151"/>
            <a:ext cx="1809296" cy="1099712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B8A5FA1-CF7B-B7F5-3158-3EA3FAC0EF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23835" r="26918" b="22180"/>
          <a:stretch/>
        </p:blipFill>
        <p:spPr>
          <a:xfrm>
            <a:off x="10928636" y="3678500"/>
            <a:ext cx="1100578" cy="1026308"/>
          </a:xfrm>
          <a:prstGeom prst="rect">
            <a:avLst/>
          </a:prstGeom>
        </p:spPr>
      </p:pic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A5DD1E8E-5C8A-709E-5339-3F3B53311E52}"/>
              </a:ext>
            </a:extLst>
          </p:cNvPr>
          <p:cNvSpPr txBox="1">
            <a:spLocks/>
          </p:cNvSpPr>
          <p:nvPr/>
        </p:nvSpPr>
        <p:spPr>
          <a:xfrm>
            <a:off x="7097233" y="637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3</a:t>
            </a:r>
          </a:p>
        </p:txBody>
      </p:sp>
      <p:pic>
        <p:nvPicPr>
          <p:cNvPr id="2050" name="Picture 2" descr="M&amp;T Glass Store | Ottawa Windows &amp; Doors | Repair &amp; Installation">
            <a:extLst>
              <a:ext uri="{FF2B5EF4-FFF2-40B4-BE49-F238E27FC236}">
                <a16:creationId xmlns:a16="http://schemas.microsoft.com/office/drawing/2014/main" id="{A673EF01-8411-5ABE-538E-600C9E64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287" y="5529503"/>
            <a:ext cx="2333492" cy="8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035EE-7614-2647-D9E1-A27869C71E6C}"/>
              </a:ext>
            </a:extLst>
          </p:cNvPr>
          <p:cNvSpPr txBox="1"/>
          <p:nvPr/>
        </p:nvSpPr>
        <p:spPr>
          <a:xfrm>
            <a:off x="7989694" y="1096778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0E45C-CC5F-FC71-D1B9-DF7C6D70D939}"/>
              </a:ext>
            </a:extLst>
          </p:cNvPr>
          <p:cNvSpPr txBox="1"/>
          <p:nvPr/>
        </p:nvSpPr>
        <p:spPr>
          <a:xfrm>
            <a:off x="9753325" y="3728101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B0B59-4669-FBA2-1657-A1F7752E1633}"/>
              </a:ext>
            </a:extLst>
          </p:cNvPr>
          <p:cNvSpPr txBox="1"/>
          <p:nvPr/>
        </p:nvSpPr>
        <p:spPr>
          <a:xfrm>
            <a:off x="8029677" y="5529503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99303-4597-2F24-2AB2-D18CE924A242}"/>
              </a:ext>
            </a:extLst>
          </p:cNvPr>
          <p:cNvSpPr txBox="1"/>
          <p:nvPr/>
        </p:nvSpPr>
        <p:spPr>
          <a:xfrm>
            <a:off x="1727008" y="188837"/>
            <a:ext cx="4155141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Gabriel News is your free source for the most important daily Canadian news.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They will produce legal analysis and short videos to cut through the fog of the mainstream narrative.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Stéphane Lalonde</a:t>
            </a:r>
          </a:p>
          <a:p>
            <a:r>
              <a:rPr lang="en-US" sz="1400" dirty="0">
                <a:hlinkClick r:id="rId9"/>
              </a:rPr>
              <a:t>www.gabrielnews.ca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00D60-53A1-7A73-4393-CE68FB394F11}"/>
              </a:ext>
            </a:extLst>
          </p:cNvPr>
          <p:cNvSpPr txBox="1"/>
          <p:nvPr/>
        </p:nvSpPr>
        <p:spPr>
          <a:xfrm>
            <a:off x="311762" y="2298160"/>
            <a:ext cx="5017840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Gold Key provides residential, condo and commercial property management services in Ottawa and surrounding areas.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Trusted by some of the largest real estate owners to protect and grow their assets’ values.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Contact: </a:t>
            </a:r>
          </a:p>
          <a:p>
            <a:pPr algn="l"/>
            <a:r>
              <a:rPr lang="en-CA" sz="1400" dirty="0"/>
              <a:t>Michael </a:t>
            </a:r>
            <a:r>
              <a:rPr lang="en-CA" sz="1400" dirty="0" err="1"/>
              <a:t>Caparelli</a:t>
            </a:r>
            <a:endParaRPr lang="en-CA" sz="1400" dirty="0"/>
          </a:p>
          <a:p>
            <a:pPr algn="l"/>
            <a:r>
              <a:rPr lang="en-CA" sz="1400" dirty="0"/>
              <a:t>613-725-1111</a:t>
            </a:r>
          </a:p>
        </p:txBody>
      </p:sp>
      <p:pic>
        <p:nvPicPr>
          <p:cNvPr id="16" name="Picture 2" descr="Gabriel News">
            <a:extLst>
              <a:ext uri="{FF2B5EF4-FFF2-40B4-BE49-F238E27FC236}">
                <a16:creationId xmlns:a16="http://schemas.microsoft.com/office/drawing/2014/main" id="{EF2ED1E6-EF5C-7B21-926D-5FA33153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5" y="365678"/>
            <a:ext cx="1307426" cy="13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15A528-B717-DBFA-4398-AA160C72696D}"/>
              </a:ext>
            </a:extLst>
          </p:cNvPr>
          <p:cNvSpPr txBox="1"/>
          <p:nvPr/>
        </p:nvSpPr>
        <p:spPr>
          <a:xfrm>
            <a:off x="308409" y="4325804"/>
            <a:ext cx="4837958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Blinds To Go is your one-stop shop for blinds, shades, drapery and shutters at factory-direct prices.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dirty="0"/>
              <a:t>3 Ottawa locations (Kanata, Nepean and St. Laurent) in Ottawa to serve customers around the 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Contact: </a:t>
            </a:r>
          </a:p>
          <a:p>
            <a:r>
              <a:rPr lang="en-US" sz="1400" dirty="0"/>
              <a:t>Cheena Cottrell</a:t>
            </a:r>
          </a:p>
          <a:p>
            <a:pPr algn="l"/>
            <a:r>
              <a:rPr lang="en-CA" sz="1400" dirty="0">
                <a:hlinkClick r:id="rId11"/>
              </a:rPr>
              <a:t>www.blindstogo.com</a:t>
            </a:r>
            <a:endParaRPr lang="en-CA" sz="1400" dirty="0"/>
          </a:p>
          <a:p>
            <a:r>
              <a:rPr lang="en-CA" sz="1400" dirty="0"/>
              <a:t>613-410-8577</a:t>
            </a:r>
          </a:p>
        </p:txBody>
      </p:sp>
      <p:pic>
        <p:nvPicPr>
          <p:cNvPr id="18" name="Picture 2" descr="Shop - Custom Blinds and Shades - Blinds To Go">
            <a:extLst>
              <a:ext uri="{FF2B5EF4-FFF2-40B4-BE49-F238E27FC236}">
                <a16:creationId xmlns:a16="http://schemas.microsoft.com/office/drawing/2014/main" id="{E2E86182-322B-1ACB-3AF0-94983047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21" y="5278309"/>
            <a:ext cx="2380895" cy="9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60220A-B467-EBF6-3104-109223B53F80}"/>
              </a:ext>
            </a:extLst>
          </p:cNvPr>
          <p:cNvSpPr txBox="1"/>
          <p:nvPr/>
        </p:nvSpPr>
        <p:spPr>
          <a:xfrm>
            <a:off x="3327377" y="1154830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6F87B-8C57-1752-3B28-35CEA7E217FF}"/>
              </a:ext>
            </a:extLst>
          </p:cNvPr>
          <p:cNvSpPr txBox="1"/>
          <p:nvPr/>
        </p:nvSpPr>
        <p:spPr>
          <a:xfrm>
            <a:off x="1794086" y="3144711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FF6F77-CDE8-BDD3-6EE5-296F2EFB065A}"/>
              </a:ext>
            </a:extLst>
          </p:cNvPr>
          <p:cNvSpPr txBox="1"/>
          <p:nvPr/>
        </p:nvSpPr>
        <p:spPr>
          <a:xfrm>
            <a:off x="2145586" y="5238530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9" name="Picture 28" descr="A logo for a company&#10;&#10;Description automatically generated">
            <a:extLst>
              <a:ext uri="{FF2B5EF4-FFF2-40B4-BE49-F238E27FC236}">
                <a16:creationId xmlns:a16="http://schemas.microsoft.com/office/drawing/2014/main" id="{93CACA5A-1877-A348-BCD5-13094B5F25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10" y="3109480"/>
            <a:ext cx="2576400" cy="774754"/>
          </a:xfrm>
          <a:prstGeom prst="rect">
            <a:avLst/>
          </a:prstGeom>
        </p:spPr>
      </p:pic>
      <p:sp>
        <p:nvSpPr>
          <p:cNvPr id="30" name="Star: 16 Points 29">
            <a:extLst>
              <a:ext uri="{FF2B5EF4-FFF2-40B4-BE49-F238E27FC236}">
                <a16:creationId xmlns:a16="http://schemas.microsoft.com/office/drawing/2014/main" id="{A082A722-C88C-5BB2-44C6-9923D01E44F9}"/>
              </a:ext>
            </a:extLst>
          </p:cNvPr>
          <p:cNvSpPr/>
          <p:nvPr/>
        </p:nvSpPr>
        <p:spPr>
          <a:xfrm>
            <a:off x="4292085" y="1180710"/>
            <a:ext cx="1561584" cy="774754"/>
          </a:xfrm>
          <a:prstGeom prst="star16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FREE!</a:t>
            </a:r>
          </a:p>
        </p:txBody>
      </p:sp>
    </p:spTree>
    <p:extLst>
      <p:ext uri="{BB962C8B-B14F-4D97-AF65-F5344CB8AC3E}">
        <p14:creationId xmlns:p14="http://schemas.microsoft.com/office/powerpoint/2010/main" val="246244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AED0EE8-3952-CB9C-9623-CB576FF0E535}"/>
              </a:ext>
            </a:extLst>
          </p:cNvPr>
          <p:cNvSpPr txBox="1">
            <a:spLocks/>
          </p:cNvSpPr>
          <p:nvPr/>
        </p:nvSpPr>
        <p:spPr>
          <a:xfrm>
            <a:off x="7075586" y="6437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9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079C00FD-8489-03B6-FDAE-88281DF7C4F5}"/>
              </a:ext>
            </a:extLst>
          </p:cNvPr>
          <p:cNvSpPr txBox="1">
            <a:spLocks/>
          </p:cNvSpPr>
          <p:nvPr/>
        </p:nvSpPr>
        <p:spPr>
          <a:xfrm>
            <a:off x="979662" y="64382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8FA96-33BA-9045-D49E-9E4A998FD563}"/>
              </a:ext>
            </a:extLst>
          </p:cNvPr>
          <p:cNvSpPr txBox="1"/>
          <p:nvPr/>
        </p:nvSpPr>
        <p:spPr>
          <a:xfrm>
            <a:off x="151019" y="1961744"/>
            <a:ext cx="5060221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Maize Siding &amp; Eavestroughing specializes in the installation and replacement of gutters, siding and soffit/fascia.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 full-service local business servicing the Ottawa-Cornwall-Renfrew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US" sz="1400" dirty="0"/>
              <a:t>Alexis Maisonneuve</a:t>
            </a:r>
          </a:p>
          <a:p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www.maizeinc.ca</a:t>
            </a:r>
            <a:endParaRPr lang="en-US" sz="1400" dirty="0"/>
          </a:p>
          <a:p>
            <a:r>
              <a:rPr lang="en-CA" sz="1400" dirty="0"/>
              <a:t>613-488-3419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5FA91-DD16-3F2D-3FB0-6E2D5727885F}"/>
              </a:ext>
            </a:extLst>
          </p:cNvPr>
          <p:cNvSpPr txBox="1"/>
          <p:nvPr/>
        </p:nvSpPr>
        <p:spPr>
          <a:xfrm>
            <a:off x="123178" y="99527"/>
            <a:ext cx="5759900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Grow Green is a locally owned and operated full-scale landscaping company in the greater Ottawa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Specializing in landscaping, interlock, garden and pool patio design.</a:t>
            </a:r>
            <a:r>
              <a:rPr lang="en-US" sz="1400" dirty="0"/>
              <a:t> 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Josh </a:t>
            </a:r>
            <a:r>
              <a:rPr lang="en-CA" sz="1400" dirty="0" err="1"/>
              <a:t>Saikaley</a:t>
            </a:r>
            <a:endParaRPr lang="en-CA" sz="1400" dirty="0"/>
          </a:p>
          <a:p>
            <a:r>
              <a:rPr lang="en-CA" sz="1400" dirty="0">
                <a:hlinkClick r:id="rId4"/>
              </a:rPr>
              <a:t>www.growgreen.ca</a:t>
            </a:r>
            <a:endParaRPr lang="en-CA" sz="1400" dirty="0"/>
          </a:p>
          <a:p>
            <a:r>
              <a:rPr lang="en-CA" sz="1400" dirty="0"/>
              <a:t>613-293-7667</a:t>
            </a:r>
          </a:p>
        </p:txBody>
      </p:sp>
      <p:pic>
        <p:nvPicPr>
          <p:cNvPr id="18" name="Picture 8" descr="Grow Green Landscaping &amp; Construction">
            <a:extLst>
              <a:ext uri="{FF2B5EF4-FFF2-40B4-BE49-F238E27FC236}">
                <a16:creationId xmlns:a16="http://schemas.microsoft.com/office/drawing/2014/main" id="{888279A4-1D72-0AE8-910B-F90CE0CF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501" y="961878"/>
            <a:ext cx="3153555" cy="5476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92D8B2-A6A1-304A-5AFC-8CD35C2B1BAD}"/>
              </a:ext>
            </a:extLst>
          </p:cNvPr>
          <p:cNvSpPr txBox="1"/>
          <p:nvPr/>
        </p:nvSpPr>
        <p:spPr>
          <a:xfrm>
            <a:off x="150504" y="4117717"/>
            <a:ext cx="3859666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Rancourt Roofing is a family-owned local roofing company ready to cater to all your roofing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Servicing the Ottawa-area and specializing in residential, commercial and insurance clients.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Luc </a:t>
            </a:r>
            <a:r>
              <a:rPr lang="en-CA" sz="1400" dirty="0" err="1"/>
              <a:t>Rancourt</a:t>
            </a:r>
            <a:endParaRPr lang="en-CA" sz="1400" dirty="0"/>
          </a:p>
          <a:p>
            <a:r>
              <a:rPr lang="en-CA" sz="1400" dirty="0">
                <a:hlinkClick r:id="rId6"/>
              </a:rPr>
              <a:t>www.rancourtroofing.com</a:t>
            </a:r>
            <a:br>
              <a:rPr lang="en-CA" sz="1400" dirty="0"/>
            </a:br>
            <a:r>
              <a:rPr lang="en-CA" sz="1400" dirty="0"/>
              <a:t>(613) 292-6859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4D94B-7706-BFF1-7E38-EBDC2C65331A}"/>
              </a:ext>
            </a:extLst>
          </p:cNvPr>
          <p:cNvSpPr txBox="1"/>
          <p:nvPr/>
        </p:nvSpPr>
        <p:spPr>
          <a:xfrm>
            <a:off x="1733191" y="2963241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72A98-B03E-D9AE-9B19-2FEE5D4EC51E}"/>
              </a:ext>
            </a:extLst>
          </p:cNvPr>
          <p:cNvSpPr txBox="1"/>
          <p:nvPr/>
        </p:nvSpPr>
        <p:spPr>
          <a:xfrm>
            <a:off x="2398621" y="5446514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FB8FD-1065-A4CF-4BF1-E76724866942}"/>
              </a:ext>
            </a:extLst>
          </p:cNvPr>
          <p:cNvSpPr txBox="1"/>
          <p:nvPr/>
        </p:nvSpPr>
        <p:spPr>
          <a:xfrm>
            <a:off x="1617952" y="863744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6" name="Picture 5" descr="A blue oval sign with white text&#10;&#10;Description automatically generated">
            <a:extLst>
              <a:ext uri="{FF2B5EF4-FFF2-40B4-BE49-F238E27FC236}">
                <a16:creationId xmlns:a16="http://schemas.microsoft.com/office/drawing/2014/main" id="{E69F8669-D0D8-A4A5-F42A-B4705621E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80" y="2916556"/>
            <a:ext cx="2445768" cy="1108748"/>
          </a:xfrm>
          <a:prstGeom prst="rect">
            <a:avLst/>
          </a:prstGeom>
        </p:spPr>
      </p:pic>
      <p:pic>
        <p:nvPicPr>
          <p:cNvPr id="3074" name="Picture 2" descr="Quality experience and know-how: Rancourt Roofing knows that using the best materials and a quality roofing team, as well as treating your property with respect is a winning strategy.">
            <a:extLst>
              <a:ext uri="{FF2B5EF4-FFF2-40B4-BE49-F238E27FC236}">
                <a16:creationId xmlns:a16="http://schemas.microsoft.com/office/drawing/2014/main" id="{14510810-8B6C-293C-56BF-FD58FFC18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3554" r="75179" b="4023"/>
          <a:stretch/>
        </p:blipFill>
        <p:spPr bwMode="auto">
          <a:xfrm>
            <a:off x="4157009" y="4683902"/>
            <a:ext cx="1550443" cy="14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0008A-D81D-BAB3-14BB-1F0EC573509B}"/>
              </a:ext>
            </a:extLst>
          </p:cNvPr>
          <p:cNvSpPr txBox="1"/>
          <p:nvPr/>
        </p:nvSpPr>
        <p:spPr>
          <a:xfrm>
            <a:off x="6295557" y="2364623"/>
            <a:ext cx="4072088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Myers’s group of 17 Ottawa dealerships is your go-to destination for Cadillac, Buick, GMC, Chevrolet, Dodge, Chrysler, Jeep, RAM, Subaru, Nissan, Toyota, Hyundai, Infinity, and Volkswagen.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US" sz="1400" dirty="0">
                <a:hlinkClick r:id="rId9"/>
              </a:rPr>
              <a:t>www.myers.ca</a:t>
            </a:r>
            <a:endParaRPr lang="en-US" sz="1400" dirty="0"/>
          </a:p>
          <a:p>
            <a:r>
              <a:rPr lang="en-CA" sz="1400" dirty="0"/>
              <a:t>613) 225-2277</a:t>
            </a:r>
            <a:endParaRPr lang="en-US" sz="1400" dirty="0"/>
          </a:p>
        </p:txBody>
      </p:sp>
      <p:pic>
        <p:nvPicPr>
          <p:cNvPr id="12" name="Picture 2" descr="Myers Automotive Group - YouTube">
            <a:extLst>
              <a:ext uri="{FF2B5EF4-FFF2-40B4-BE49-F238E27FC236}">
                <a16:creationId xmlns:a16="http://schemas.microsoft.com/office/drawing/2014/main" id="{E1F4450F-1259-2397-C264-8EBB368F9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14721" r="9945" b="13053"/>
          <a:stretch/>
        </p:blipFill>
        <p:spPr bwMode="auto">
          <a:xfrm>
            <a:off x="10495663" y="2767445"/>
            <a:ext cx="1550149" cy="13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66D43E-2FE1-BA27-5914-135E92E26D99}"/>
              </a:ext>
            </a:extLst>
          </p:cNvPr>
          <p:cNvSpPr txBox="1"/>
          <p:nvPr/>
        </p:nvSpPr>
        <p:spPr>
          <a:xfrm>
            <a:off x="6297173" y="99527"/>
            <a:ext cx="5688810" cy="160043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Tony Graham Automotive Group serves customers with two Toyota  dealerships and one Lexus location.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Stittsville location includes their Collision Centre and Auto Edge outlet offering used vehicles of all makes and aftermarket parts.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>
                <a:hlinkClick r:id="rId11"/>
              </a:rPr>
              <a:t>www.tonygraham.com</a:t>
            </a:r>
            <a:endParaRPr lang="en-CA" sz="1400" dirty="0"/>
          </a:p>
          <a:p>
            <a:r>
              <a:rPr lang="en-CA" sz="1400" dirty="0"/>
              <a:t>(613) 225-1212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14900-65AE-744F-8149-8FCD92E40D4A}"/>
              </a:ext>
            </a:extLst>
          </p:cNvPr>
          <p:cNvSpPr txBox="1"/>
          <p:nvPr/>
        </p:nvSpPr>
        <p:spPr>
          <a:xfrm>
            <a:off x="8011528" y="3289475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81427-8F8A-B40E-07B8-514453EA9B68}"/>
              </a:ext>
            </a:extLst>
          </p:cNvPr>
          <p:cNvSpPr txBox="1"/>
          <p:nvPr/>
        </p:nvSpPr>
        <p:spPr>
          <a:xfrm>
            <a:off x="8079685" y="1076549"/>
            <a:ext cx="1006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Gold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($1000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7CF7E-745B-A5EB-6D34-03CAA44C83E6}"/>
              </a:ext>
            </a:extLst>
          </p:cNvPr>
          <p:cNvSpPr txBox="1"/>
          <p:nvPr/>
        </p:nvSpPr>
        <p:spPr>
          <a:xfrm>
            <a:off x="6305676" y="4706768"/>
            <a:ext cx="5652220" cy="13849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Surgenor Automotive Group’s 4 Chevrolet, GMC, Cadillac, Buick and Hyundai dealerships serve customers in Ottawa and Gatineau.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Surgenor also operates 2 truck centres and offers vehicle leasing.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>
                <a:hlinkClick r:id="rId12"/>
              </a:rPr>
              <a:t>www.surgenor.com</a:t>
            </a:r>
            <a:endParaRPr lang="en-CA" sz="1400" dirty="0"/>
          </a:p>
          <a:p>
            <a:r>
              <a:rPr lang="en-CA" sz="1400" dirty="0"/>
              <a:t>(613) 741-0741</a:t>
            </a:r>
            <a:endParaRPr lang="en-US" sz="1400" dirty="0"/>
          </a:p>
        </p:txBody>
      </p:sp>
      <p:pic>
        <p:nvPicPr>
          <p:cNvPr id="27" name="Picture 6" descr="Surgenor Logo">
            <a:extLst>
              <a:ext uri="{FF2B5EF4-FFF2-40B4-BE49-F238E27FC236}">
                <a16:creationId xmlns:a16="http://schemas.microsoft.com/office/drawing/2014/main" id="{4177344D-A5A5-F259-563E-3BCCD81F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42" y="5506452"/>
            <a:ext cx="2502832" cy="7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928B7B1-975F-4D0B-EBC9-4EF6AAD36764}"/>
              </a:ext>
            </a:extLst>
          </p:cNvPr>
          <p:cNvSpPr txBox="1"/>
          <p:nvPr/>
        </p:nvSpPr>
        <p:spPr>
          <a:xfrm>
            <a:off x="8097598" y="5468241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9" name="Picture 2" descr="Tony Graham Automotive Group - Ride For Dad">
            <a:extLst>
              <a:ext uri="{FF2B5EF4-FFF2-40B4-BE49-F238E27FC236}">
                <a16:creationId xmlns:a16="http://schemas.microsoft.com/office/drawing/2014/main" id="{68871361-C631-BFB4-AD85-079F441A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01" y="1099083"/>
            <a:ext cx="2826770" cy="7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7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AED0EE8-3952-CB9C-9623-CB576FF0E535}"/>
              </a:ext>
            </a:extLst>
          </p:cNvPr>
          <p:cNvSpPr txBox="1">
            <a:spLocks/>
          </p:cNvSpPr>
          <p:nvPr/>
        </p:nvSpPr>
        <p:spPr>
          <a:xfrm>
            <a:off x="7075586" y="64569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EDB68-B176-9AA6-08F0-5D8A6B0905FF}"/>
              </a:ext>
            </a:extLst>
          </p:cNvPr>
          <p:cNvSpPr txBox="1"/>
          <p:nvPr/>
        </p:nvSpPr>
        <p:spPr>
          <a:xfrm>
            <a:off x="6408873" y="4519876"/>
            <a:ext cx="4956871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Kodiak Security provides and installs advanced electronic security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They keep your family or business safe and secure in challenging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Mo </a:t>
            </a:r>
            <a:r>
              <a:rPr lang="en-CA" sz="1400" dirty="0" err="1"/>
              <a:t>Sottile</a:t>
            </a:r>
            <a:endParaRPr lang="en-CA" sz="1400" dirty="0"/>
          </a:p>
          <a:p>
            <a:r>
              <a:rPr lang="en-CA" sz="1400" dirty="0">
                <a:hlinkClick r:id="rId3"/>
              </a:rPr>
              <a:t>www.kodiaksecurity.ca</a:t>
            </a:r>
            <a:endParaRPr lang="en-CA" sz="1400" dirty="0"/>
          </a:p>
          <a:p>
            <a:r>
              <a:rPr lang="en-CA" sz="1400" dirty="0"/>
              <a:t>(613) 737-4553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98B13-506E-C926-47F9-DA5CEF281DFB}"/>
              </a:ext>
            </a:extLst>
          </p:cNvPr>
          <p:cNvSpPr txBox="1"/>
          <p:nvPr/>
        </p:nvSpPr>
        <p:spPr>
          <a:xfrm>
            <a:off x="6410028" y="109156"/>
            <a:ext cx="5470991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CM3 is an environmental consulting firm that provides professional services to clients who insure, manage, develop, or market real property and buildings.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Expertise in soil and water contamination, hazardous buildings, mould and asbestos. 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Rob McGrath</a:t>
            </a:r>
          </a:p>
          <a:p>
            <a:r>
              <a:rPr lang="en-CA" sz="1400" dirty="0">
                <a:hlinkClick r:id="rId4"/>
              </a:rPr>
              <a:t>www.cm3environmental.com</a:t>
            </a:r>
            <a:endParaRPr lang="en-CA" sz="1400" dirty="0"/>
          </a:p>
          <a:p>
            <a:r>
              <a:rPr lang="en-CA" sz="1400" dirty="0"/>
              <a:t>(613) 838-2323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A4101-7D8D-0ADA-4776-12AC0B886618}"/>
              </a:ext>
            </a:extLst>
          </p:cNvPr>
          <p:cNvSpPr txBox="1"/>
          <p:nvPr/>
        </p:nvSpPr>
        <p:spPr>
          <a:xfrm>
            <a:off x="7757058" y="2240052"/>
            <a:ext cx="4133887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</a:rPr>
              <a:t>RMA+SH architects is an award-winning architectural firm with a strong heritage specialization.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</a:t>
            </a:r>
            <a:r>
              <a:rPr lang="en-US" sz="1400" b="0" i="0" dirty="0">
                <a:effectLst/>
              </a:rPr>
              <a:t>ombining contemporary design, historical preservation and environmental consciousness to shape tomorrow’s history in the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Robert Martin</a:t>
            </a:r>
          </a:p>
          <a:p>
            <a:r>
              <a:rPr lang="en-US" sz="1400" dirty="0">
                <a:hlinkClick r:id="rId5"/>
              </a:rPr>
              <a:t>RMA+SH architects (rma-sh.com)</a:t>
            </a:r>
            <a:endParaRPr lang="en-US" sz="1400" dirty="0"/>
          </a:p>
          <a:p>
            <a:r>
              <a:rPr lang="en-CA" sz="1400" dirty="0"/>
              <a:t>(613) 567-1361</a:t>
            </a:r>
            <a:endParaRPr lang="en-US" sz="1400" dirty="0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A80D24BD-50B2-DBBF-DDA0-B14DE0BAD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14524"/>
          <a:stretch/>
        </p:blipFill>
        <p:spPr bwMode="auto">
          <a:xfrm>
            <a:off x="9145523" y="5281951"/>
            <a:ext cx="2869363" cy="902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6A158-7440-50FC-9F12-D282E5EE8A30}"/>
              </a:ext>
            </a:extLst>
          </p:cNvPr>
          <p:cNvSpPr txBox="1"/>
          <p:nvPr/>
        </p:nvSpPr>
        <p:spPr>
          <a:xfrm>
            <a:off x="8969377" y="1128324"/>
            <a:ext cx="117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C254C-5AB6-60E2-0A7D-3CEE9A61EAC9}"/>
              </a:ext>
            </a:extLst>
          </p:cNvPr>
          <p:cNvSpPr txBox="1"/>
          <p:nvPr/>
        </p:nvSpPr>
        <p:spPr>
          <a:xfrm>
            <a:off x="10580204" y="3586637"/>
            <a:ext cx="1204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7AA9D-CB69-7262-7645-E21D51DA0C46}"/>
              </a:ext>
            </a:extLst>
          </p:cNvPr>
          <p:cNvSpPr txBox="1"/>
          <p:nvPr/>
        </p:nvSpPr>
        <p:spPr>
          <a:xfrm>
            <a:off x="8106880" y="5271750"/>
            <a:ext cx="1244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AECEA88E-2C3E-BCA0-7D2D-0CDB5B978333}"/>
              </a:ext>
            </a:extLst>
          </p:cNvPr>
          <p:cNvSpPr txBox="1">
            <a:spLocks/>
          </p:cNvSpPr>
          <p:nvPr/>
        </p:nvSpPr>
        <p:spPr>
          <a:xfrm>
            <a:off x="979662" y="64369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8</a:t>
            </a:r>
          </a:p>
        </p:txBody>
      </p:sp>
      <p:pic>
        <p:nvPicPr>
          <p:cNvPr id="4098" name="Picture 2" descr="CM3 Environmental Inc. | LinkedIn">
            <a:extLst>
              <a:ext uri="{FF2B5EF4-FFF2-40B4-BE49-F238E27FC236}">
                <a16:creationId xmlns:a16="http://schemas.microsoft.com/office/drawing/2014/main" id="{1AD185F7-9708-91CA-9193-64BEE7EC4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20143"/>
          <a:stretch/>
        </p:blipFill>
        <p:spPr bwMode="auto">
          <a:xfrm>
            <a:off x="10005616" y="1023334"/>
            <a:ext cx="1774423" cy="10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MA+SH architects | LinkedIn">
            <a:extLst>
              <a:ext uri="{FF2B5EF4-FFF2-40B4-BE49-F238E27FC236}">
                <a16:creationId xmlns:a16="http://schemas.microsoft.com/office/drawing/2014/main" id="{BD56D408-44E4-6127-81A6-C2BE4D37F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4368" r="7943" b="5141"/>
          <a:stretch/>
        </p:blipFill>
        <p:spPr bwMode="auto">
          <a:xfrm>
            <a:off x="6221357" y="2518044"/>
            <a:ext cx="1463432" cy="15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7950D-771E-7C24-F050-954A2EEF0710}"/>
              </a:ext>
            </a:extLst>
          </p:cNvPr>
          <p:cNvSpPr txBox="1"/>
          <p:nvPr/>
        </p:nvSpPr>
        <p:spPr>
          <a:xfrm>
            <a:off x="555181" y="2494156"/>
            <a:ext cx="5346143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AVB Integration Services Inc. is an Ottawa-based company providing services to the audio-visual and broadcast industries.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Specializing in design, management, installation and integration of complex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David Pratt</a:t>
            </a:r>
          </a:p>
          <a:p>
            <a:r>
              <a:rPr lang="en-US" sz="1400" dirty="0">
                <a:hlinkClick r:id="rId9"/>
              </a:rPr>
              <a:t>www.avbintegration.com</a:t>
            </a:r>
            <a:endParaRPr lang="en-US" sz="1400" dirty="0"/>
          </a:p>
          <a:p>
            <a:r>
              <a:rPr lang="en-CA" sz="1400" dirty="0"/>
              <a:t>(613) 695-2824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703AF-A3AB-6ED8-6687-E0D3ACF2690B}"/>
              </a:ext>
            </a:extLst>
          </p:cNvPr>
          <p:cNvSpPr txBox="1"/>
          <p:nvPr/>
        </p:nvSpPr>
        <p:spPr>
          <a:xfrm>
            <a:off x="1564663" y="147910"/>
            <a:ext cx="4378453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Tunes On Wheels is your mobile Bicycle &amp; Ski Shop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Ottawa and Gatineau’s solution to convenient and professional Bicycle and Ski Service, Sale and Rental.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Offering online sale of parts, accessory and gear. Contact:</a:t>
            </a:r>
          </a:p>
          <a:p>
            <a:r>
              <a:rPr lang="en-CA" sz="1400" dirty="0"/>
              <a:t>Julien Chort</a:t>
            </a:r>
          </a:p>
          <a:p>
            <a:r>
              <a:rPr lang="en-CA" sz="1400" dirty="0">
                <a:hlinkClick r:id="rId10"/>
              </a:rPr>
              <a:t>www.tunesonwheels.ca</a:t>
            </a:r>
            <a:endParaRPr lang="en-CA" sz="1400" dirty="0"/>
          </a:p>
          <a:p>
            <a:r>
              <a:rPr lang="en-CA" sz="1400" dirty="0"/>
              <a:t>343-202-4392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14DEB-980D-BFEB-10BD-21A5DFFE956C}"/>
              </a:ext>
            </a:extLst>
          </p:cNvPr>
          <p:cNvSpPr txBox="1"/>
          <p:nvPr/>
        </p:nvSpPr>
        <p:spPr>
          <a:xfrm>
            <a:off x="1759113" y="4601783"/>
            <a:ext cx="4207491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Whelan Funeral Home is a local, family-owned and independent business providing a full range of services to the Ottawa area.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Serving one family at a time in their time of need. 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Sean Copeland</a:t>
            </a:r>
          </a:p>
          <a:p>
            <a:r>
              <a:rPr lang="en-CA" sz="1400" dirty="0"/>
              <a:t>www.whelanfuneralhome.ca</a:t>
            </a:r>
          </a:p>
          <a:p>
            <a:r>
              <a:rPr lang="en-CA" sz="1400" dirty="0"/>
              <a:t>(613) 233-1488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3E266-B5BD-9DCB-9848-2488C620D046}"/>
              </a:ext>
            </a:extLst>
          </p:cNvPr>
          <p:cNvSpPr txBox="1"/>
          <p:nvPr/>
        </p:nvSpPr>
        <p:spPr>
          <a:xfrm>
            <a:off x="4228332" y="1321039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402A1-04E6-D77A-C216-566370AAE420}"/>
              </a:ext>
            </a:extLst>
          </p:cNvPr>
          <p:cNvSpPr txBox="1"/>
          <p:nvPr/>
        </p:nvSpPr>
        <p:spPr>
          <a:xfrm>
            <a:off x="2594664" y="3446728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CD67E-D904-9AAA-2374-6A983E087C57}"/>
              </a:ext>
            </a:extLst>
          </p:cNvPr>
          <p:cNvSpPr txBox="1"/>
          <p:nvPr/>
        </p:nvSpPr>
        <p:spPr>
          <a:xfrm>
            <a:off x="4524390" y="5613482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3" name="Picture 4" descr="Maize Siding &amp; Eavestroughing Inc | Better Business Bureau® Profile">
            <a:extLst>
              <a:ext uri="{FF2B5EF4-FFF2-40B4-BE49-F238E27FC236}">
                <a16:creationId xmlns:a16="http://schemas.microsoft.com/office/drawing/2014/main" id="{F6A6483D-D8FB-4A22-2E17-697FC792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79" y="3406117"/>
            <a:ext cx="2134831" cy="8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Whelan Funeral Home Ltd. | Ottawa ON">
            <a:extLst>
              <a:ext uri="{FF2B5EF4-FFF2-40B4-BE49-F238E27FC236}">
                <a16:creationId xmlns:a16="http://schemas.microsoft.com/office/drawing/2014/main" id="{8C707B35-A92B-4932-3BB3-1BC769910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17205" r="11065" b="24097"/>
          <a:stretch/>
        </p:blipFill>
        <p:spPr bwMode="auto">
          <a:xfrm>
            <a:off x="-13393" y="4874831"/>
            <a:ext cx="1736378" cy="13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logo for a bicycle shop&#10;&#10;Description automatically generated">
            <a:extLst>
              <a:ext uri="{FF2B5EF4-FFF2-40B4-BE49-F238E27FC236}">
                <a16:creationId xmlns:a16="http://schemas.microsoft.com/office/drawing/2014/main" id="{0C962D60-6539-3A5D-D68A-02E04A3EF2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8" y="136095"/>
            <a:ext cx="1301663" cy="18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AED0EE8-3952-CB9C-9623-CB576FF0E535}"/>
              </a:ext>
            </a:extLst>
          </p:cNvPr>
          <p:cNvSpPr txBox="1">
            <a:spLocks/>
          </p:cNvSpPr>
          <p:nvPr/>
        </p:nvSpPr>
        <p:spPr>
          <a:xfrm>
            <a:off x="7075586" y="64569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7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AECEA88E-2C3E-BCA0-7D2D-0CDB5B978333}"/>
              </a:ext>
            </a:extLst>
          </p:cNvPr>
          <p:cNvSpPr txBox="1">
            <a:spLocks/>
          </p:cNvSpPr>
          <p:nvPr/>
        </p:nvSpPr>
        <p:spPr>
          <a:xfrm>
            <a:off x="979662" y="64369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AA9C1-3FCB-A432-FBB2-49731D518C29}"/>
              </a:ext>
            </a:extLst>
          </p:cNvPr>
          <p:cNvSpPr txBox="1"/>
          <p:nvPr/>
        </p:nvSpPr>
        <p:spPr>
          <a:xfrm>
            <a:off x="224427" y="4389064"/>
            <a:ext cx="5625271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Goldie Mohr Ltd. Is a heavy civil construction company.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scope of their work includes site preparation, custom trucking, float services, topsoil manufacture, aggregate and winter maintenance.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Deborah Mohr-Caldwell</a:t>
            </a:r>
          </a:p>
          <a:p>
            <a:r>
              <a:rPr lang="en-CA" sz="1400" dirty="0">
                <a:hlinkClick r:id="rId3"/>
              </a:rPr>
              <a:t>www.goldiemohrltd.ca</a:t>
            </a:r>
            <a:endParaRPr lang="en-CA" sz="1400" dirty="0"/>
          </a:p>
          <a:p>
            <a:r>
              <a:rPr lang="en-CA" sz="1400" dirty="0"/>
              <a:t>(613) 838-5042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62724-8719-557A-2C11-7C18282F0691}"/>
              </a:ext>
            </a:extLst>
          </p:cNvPr>
          <p:cNvSpPr txBox="1"/>
          <p:nvPr/>
        </p:nvSpPr>
        <p:spPr>
          <a:xfrm>
            <a:off x="2365288" y="5304441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Silver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026" name="Picture 2" descr="GOLDIE MOHR LTD - Goldie Mohr Ltd is a family run... | Facebook">
            <a:extLst>
              <a:ext uri="{FF2B5EF4-FFF2-40B4-BE49-F238E27FC236}">
                <a16:creationId xmlns:a16="http://schemas.microsoft.com/office/drawing/2014/main" id="{93F43FAA-860F-794B-56A1-C3A560AE3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13109" r="12139" b="12225"/>
          <a:stretch/>
        </p:blipFill>
        <p:spPr bwMode="auto">
          <a:xfrm>
            <a:off x="4090510" y="5173543"/>
            <a:ext cx="1284923" cy="12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o photo description available.">
            <a:extLst>
              <a:ext uri="{FF2B5EF4-FFF2-40B4-BE49-F238E27FC236}">
                <a16:creationId xmlns:a16="http://schemas.microsoft.com/office/drawing/2014/main" id="{0B9E0F83-3327-9EC3-AD5F-2271FFDD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4" y="2708124"/>
            <a:ext cx="1203052" cy="12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0B8634-F19E-22C6-81E1-3E500B82EE93}"/>
              </a:ext>
            </a:extLst>
          </p:cNvPr>
          <p:cNvSpPr txBox="1"/>
          <p:nvPr/>
        </p:nvSpPr>
        <p:spPr>
          <a:xfrm>
            <a:off x="1801875" y="2594763"/>
            <a:ext cx="3891923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Claude Lauzon Group is a family-run lessor specializing in the purchase, renovation and rental of housing and commercial space.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Lise Lauzon</a:t>
            </a:r>
          </a:p>
          <a:p>
            <a:r>
              <a:rPr lang="en-CA" sz="1400" dirty="0">
                <a:hlinkClick r:id="rId6"/>
              </a:rPr>
              <a:t>www.claudelauzongroup.ca</a:t>
            </a:r>
            <a:endParaRPr lang="en-CA" sz="1400" dirty="0"/>
          </a:p>
          <a:p>
            <a:r>
              <a:rPr lang="en-CA" sz="1400" dirty="0"/>
              <a:t>(613) 241-1600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673E2-37FA-584E-0751-1ABA11DC0FDC}"/>
              </a:ext>
            </a:extLst>
          </p:cNvPr>
          <p:cNvSpPr txBox="1"/>
          <p:nvPr/>
        </p:nvSpPr>
        <p:spPr>
          <a:xfrm>
            <a:off x="4203974" y="3310930"/>
            <a:ext cx="118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5C9CA-4A44-0496-F040-6C48BE4BF8F4}"/>
              </a:ext>
            </a:extLst>
          </p:cNvPr>
          <p:cNvSpPr txBox="1"/>
          <p:nvPr/>
        </p:nvSpPr>
        <p:spPr>
          <a:xfrm>
            <a:off x="6368047" y="430172"/>
            <a:ext cx="5625271" cy="138499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Royal Building Solutions offers professionals a full line of industry-leading building materials, products, accessories and tools.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Caleb Tier, Parishioner</a:t>
            </a:r>
          </a:p>
          <a:p>
            <a:r>
              <a:rPr lang="en-CA" sz="1400" dirty="0">
                <a:hlinkClick r:id="rId7"/>
              </a:rPr>
              <a:t>www.royalbuildingsolutions.com</a:t>
            </a:r>
            <a:endParaRPr lang="en-CA" sz="1400" dirty="0"/>
          </a:p>
          <a:p>
            <a:r>
              <a:rPr lang="en-CA" sz="1400" dirty="0"/>
              <a:t>(613) 744-1121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EE83F1-324F-3397-06EC-5C755E1FB516}"/>
              </a:ext>
            </a:extLst>
          </p:cNvPr>
          <p:cNvSpPr txBox="1"/>
          <p:nvPr/>
        </p:nvSpPr>
        <p:spPr>
          <a:xfrm>
            <a:off x="2818461" y="430172"/>
            <a:ext cx="3068314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Cléroux Rénovation has been restoring churches and heritage buildings since 1985.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pPr algn="l"/>
            <a:r>
              <a:rPr lang="en-CA" sz="1400" dirty="0"/>
              <a:t>Alain </a:t>
            </a:r>
            <a:r>
              <a:rPr lang="en-CA" sz="1400" dirty="0" err="1"/>
              <a:t>Cléroux</a:t>
            </a:r>
            <a:endParaRPr lang="en-CA" sz="1400" dirty="0"/>
          </a:p>
          <a:p>
            <a:r>
              <a:rPr lang="en-US" sz="1400" dirty="0">
                <a:hlinkClick r:id="rId8"/>
              </a:rPr>
              <a:t>www.clerouxrenovation.ca</a:t>
            </a:r>
            <a:endParaRPr lang="en-US" sz="1400" dirty="0"/>
          </a:p>
          <a:p>
            <a:r>
              <a:rPr lang="en-CA" sz="1400" dirty="0"/>
              <a:t>+1 800-816-6665</a:t>
            </a:r>
          </a:p>
        </p:txBody>
      </p:sp>
      <p:pic>
        <p:nvPicPr>
          <p:cNvPr id="25" name="Picture 6" descr="Royal Building Solutions | Castle Building Centres Group Ltd.">
            <a:extLst>
              <a:ext uri="{FF2B5EF4-FFF2-40B4-BE49-F238E27FC236}">
                <a16:creationId xmlns:a16="http://schemas.microsoft.com/office/drawing/2014/main" id="{A8789C29-1275-B9CD-0B19-5C24F8084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b="5002"/>
          <a:stretch/>
        </p:blipFill>
        <p:spPr bwMode="auto">
          <a:xfrm>
            <a:off x="9839715" y="905734"/>
            <a:ext cx="2132326" cy="8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" name="Picture 8" descr="Cleroux Renovation Ltee">
            <a:extLst>
              <a:ext uri="{FF2B5EF4-FFF2-40B4-BE49-F238E27FC236}">
                <a16:creationId xmlns:a16="http://schemas.microsoft.com/office/drawing/2014/main" id="{9E74060F-46E0-D750-1A56-7E58AFEF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9" y="744888"/>
            <a:ext cx="2619733" cy="7589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97" name="TextBox 4096">
            <a:extLst>
              <a:ext uri="{FF2B5EF4-FFF2-40B4-BE49-F238E27FC236}">
                <a16:creationId xmlns:a16="http://schemas.microsoft.com/office/drawing/2014/main" id="{25753026-97C0-A608-458D-951178FF2B3E}"/>
              </a:ext>
            </a:extLst>
          </p:cNvPr>
          <p:cNvSpPr txBox="1"/>
          <p:nvPr/>
        </p:nvSpPr>
        <p:spPr>
          <a:xfrm>
            <a:off x="4888368" y="1074407"/>
            <a:ext cx="1086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9861E133-CC8E-E788-5B3E-1FB6EF44E06D}"/>
              </a:ext>
            </a:extLst>
          </p:cNvPr>
          <p:cNvSpPr txBox="1"/>
          <p:nvPr/>
        </p:nvSpPr>
        <p:spPr>
          <a:xfrm>
            <a:off x="9012833" y="972109"/>
            <a:ext cx="86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Gold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($1000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0253C640-CD28-1BAB-A42B-52C44624A9E4}"/>
              </a:ext>
            </a:extLst>
          </p:cNvPr>
          <p:cNvSpPr txBox="1"/>
          <p:nvPr/>
        </p:nvSpPr>
        <p:spPr>
          <a:xfrm>
            <a:off x="6439526" y="2406223"/>
            <a:ext cx="5263638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W.O. Stinson &amp; Son Ltd. offers a complete line of motor oil, lubricants, petroleum and propane products, in addition to a full range of home comfort equipment and services.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Contact:</a:t>
            </a:r>
          </a:p>
          <a:p>
            <a:r>
              <a:rPr lang="en-CA" sz="1400" dirty="0"/>
              <a:t>Lisa Stinson</a:t>
            </a:r>
          </a:p>
          <a:p>
            <a:r>
              <a:rPr lang="en-CA" sz="1400" dirty="0">
                <a:hlinkClick r:id="rId11"/>
              </a:rPr>
              <a:t>www.wostinson.com</a:t>
            </a:r>
            <a:endParaRPr lang="en-CA" sz="1400" dirty="0"/>
          </a:p>
          <a:p>
            <a:r>
              <a:rPr lang="en-CA" sz="1400" dirty="0"/>
              <a:t>613 822-7400</a:t>
            </a:r>
            <a:endParaRPr lang="en-CA" dirty="0"/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3B2C9E98-29DA-06D3-3546-E6DF2A1DDC3A}"/>
              </a:ext>
            </a:extLst>
          </p:cNvPr>
          <p:cNvSpPr txBox="1"/>
          <p:nvPr/>
        </p:nvSpPr>
        <p:spPr>
          <a:xfrm>
            <a:off x="8451449" y="3145184"/>
            <a:ext cx="1122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Bronze 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4104" name="Picture 6" descr="preview-lightbox-Stinson - Tomlinson Group">
            <a:extLst>
              <a:ext uri="{FF2B5EF4-FFF2-40B4-BE49-F238E27FC236}">
                <a16:creationId xmlns:a16="http://schemas.microsoft.com/office/drawing/2014/main" id="{B4D3CD8D-85DC-9421-0C6B-71563E1F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 b="25935"/>
          <a:stretch/>
        </p:blipFill>
        <p:spPr bwMode="auto">
          <a:xfrm>
            <a:off x="9839715" y="3196788"/>
            <a:ext cx="2004229" cy="9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8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15518</TotalTime>
  <Words>1465</Words>
  <Application>Microsoft Office PowerPoint</Application>
  <PresentationFormat>Widescreen</PresentationFormat>
  <Paragraphs>253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Julien  Chort</dc:creator>
  <cp:lastModifiedBy>HP</cp:lastModifiedBy>
  <cp:revision>37</cp:revision>
  <cp:lastPrinted>2024-08-06T05:31:43Z</cp:lastPrinted>
  <dcterms:created xsi:type="dcterms:W3CDTF">2024-07-02T13:09:58Z</dcterms:created>
  <dcterms:modified xsi:type="dcterms:W3CDTF">2024-08-16T13:34:07Z</dcterms:modified>
</cp:coreProperties>
</file>