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1" r:id="rId3"/>
    <p:sldId id="264" r:id="rId4"/>
    <p:sldId id="270" r:id="rId5"/>
    <p:sldId id="269" r:id="rId6"/>
    <p:sldId id="272" r:id="rId7"/>
  </p:sldIdLst>
  <p:sldSz cx="12192000" cy="6858000"/>
  <p:notesSz cx="7102475" cy="9037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2529" autoAdjust="0"/>
  </p:normalViewPr>
  <p:slideViewPr>
    <p:cSldViewPr snapToGrid="0">
      <p:cViewPr>
        <p:scale>
          <a:sx n="66" d="100"/>
          <a:sy n="66" d="100"/>
        </p:scale>
        <p:origin x="9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739" cy="45345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1"/>
            <a:ext cx="3077739" cy="453451"/>
          </a:xfrm>
          <a:prstGeom prst="rect">
            <a:avLst/>
          </a:prstGeom>
        </p:spPr>
        <p:txBody>
          <a:bodyPr vert="horz" lIns="91430" tIns="45716" rIns="91430" bIns="45716" rtlCol="0"/>
          <a:lstStyle>
            <a:lvl1pPr algn="r">
              <a:defRPr sz="1200"/>
            </a:lvl1pPr>
          </a:lstStyle>
          <a:p>
            <a:fld id="{8D186444-F254-46D9-91B0-2E6E8964A8DB}" type="datetimeFigureOut">
              <a:rPr lang="en-CA" smtClean="0"/>
              <a:t>2024-08-27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9788" y="1130300"/>
            <a:ext cx="5422900" cy="30495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0" tIns="45716" rIns="91430" bIns="45716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349364"/>
            <a:ext cx="5681980" cy="3558570"/>
          </a:xfrm>
          <a:prstGeom prst="rect">
            <a:avLst/>
          </a:prstGeom>
        </p:spPr>
        <p:txBody>
          <a:bodyPr vert="horz" lIns="91430" tIns="45716" rIns="91430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84188"/>
            <a:ext cx="3077739" cy="4534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584188"/>
            <a:ext cx="3077739" cy="453450"/>
          </a:xfrm>
          <a:prstGeom prst="rect">
            <a:avLst/>
          </a:prstGeom>
        </p:spPr>
        <p:txBody>
          <a:bodyPr vert="horz" lIns="91430" tIns="45716" rIns="91430" bIns="45716" rtlCol="0" anchor="b"/>
          <a:lstStyle>
            <a:lvl1pPr algn="r">
              <a:defRPr sz="1200"/>
            </a:lvl1pPr>
          </a:lstStyle>
          <a:p>
            <a:fld id="{36BF036E-ADA8-4701-A93D-C79038B3BC3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4741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3860D-179B-1F0A-1A06-706B02623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B3A6E-95B6-3B79-742C-0CA7277F83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96EE41-BEE7-B931-0F8D-279052480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31B94-5B0B-4E86-84E1-E5ECBDF51CD6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B20F3-DA29-138A-F727-6829076A1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2FDF4-78AD-CF3B-0865-DF52BB33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5777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236C-0E64-0948-57EF-B247F4A7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73EBB2-51C1-EF28-E6A3-BB70E7475C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C1A2F5-15AB-2646-F490-511AF7B92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AC25-AE07-466C-89E4-EBD715D974F5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7D7FE-A8A1-1740-2E2D-010BD6A49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79FCC-124C-68E5-8500-4D4529262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205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EBF092-3C4D-B107-E20D-6E6824F0D6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0EAF12-993C-BCFE-B2DF-32C01767C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27837-342F-42B2-B9FD-D372780AA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00D8A-0B29-4072-BD4E-FB6812582B8F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FCBAE5-545F-AFDE-88D2-8025656CA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F8602-8810-5541-1556-8B2F42A1F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066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F2A5C-76C6-9AE7-2C09-A7E8F1AE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46AA5-3E11-3F3D-D58B-1CF641E6A4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3EF8F-0F57-620B-60A3-9F95205F5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B2DB9-66D4-4D37-83EC-9890B905730D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51A2B-170B-E1C5-3948-8BE74EF87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1C0C5-C431-2F34-3777-8713A8487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074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92930-9B0D-80D2-3634-CDA61D6A5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E395B5-201D-3C11-7491-759D0755D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6D255-FF67-6F30-CBAA-EDF36B9B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7FEA3-1864-4939-84DE-E51678E8D33F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79ADC-D6FA-811D-C666-0FEBED7EDA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B24E06-0A40-9AFD-9A52-08C77F085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8508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9DE35-7FB7-00DA-0A61-13507ACE9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27525-C588-2CC6-7150-E71727A8F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418B6-018F-048B-80B2-E6D1411F7B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0B0D6-4FEB-9A00-9F5C-B4707D153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1DE89-B70A-4BD3-A04D-379463AF4F17}" type="datetime1">
              <a:rPr lang="en-CA" smtClean="0"/>
              <a:t>2024-08-27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5B2CF2-854C-2547-0A86-CA58A07C4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EF732-D931-8B20-EF39-608B9523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799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2BC26-4C3B-55AC-4C88-9EAB721A9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F4C370-5361-08C7-0D84-43031E499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569CEE-9BC3-6833-ED9A-3C08C9E20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03619C-7359-654D-6DDA-F2BE033FC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98D56-914B-4295-6716-7E14C519C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8B7565E-928E-4BC6-3AAD-317A928A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9410B-AA30-426C-9B1A-939548574717}" type="datetime1">
              <a:rPr lang="en-CA" smtClean="0"/>
              <a:t>2024-08-27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5F4D89-E21C-F7FD-83C0-5CE32C421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A04854-2887-3ADA-81B5-41131E3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74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83535-501E-B7DA-71F3-2379A38B5B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5EA876-90AE-4BD4-CBB8-7BDBFB453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12ED-9DC3-4F52-B482-6B0D02F3A3E4}" type="datetime1">
              <a:rPr lang="en-CA" smtClean="0"/>
              <a:t>2024-08-27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9BB619-6AC6-C3C6-1ACD-18634A007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7F0537-FE87-7515-145C-811EF9050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8765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D50275-DD85-D167-A549-78DAF60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2B345-157A-42F6-A4BF-24E8E1CA05DE}" type="datetime1">
              <a:rPr lang="en-CA" smtClean="0"/>
              <a:t>2024-08-27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3A234-3C4A-D42B-643E-1EFC45D91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FBDAF-C064-031A-BF1E-83892CB18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428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F5E2-4C1A-E552-5DDB-0E7033217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FAA48-2CB8-B322-BF9E-3B29BDE33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C6D86C-BE71-AB60-FBDA-379CB67F3A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1605-A6C5-81BD-4D13-19B9BCBB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85E18-C835-4E08-AD9D-37C13B2059FE}" type="datetime1">
              <a:rPr lang="en-CA" smtClean="0"/>
              <a:t>2024-08-27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DFF55-2F1E-CFFF-B92B-CC5057CF6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35274F-C90B-E9E6-6175-CDA81FA22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751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DD4D2-299D-7439-6416-C9BE31F95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018D9C-091C-7924-FC93-BE50A71BEC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29284D-6E57-CD88-C041-1619F034B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B47238-1BED-69FD-DCDA-E88917EBA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527FB-61E4-4B20-A42C-8DDE7BCC18A5}" type="datetime1">
              <a:rPr lang="en-CA" smtClean="0"/>
              <a:t>2024-08-27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451DF5-782E-4A18-F63F-CAE3C7D99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85ABAA-E6A8-A554-F4A0-1289CF8A4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6119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890A1D-B63B-8453-EFF7-4F20E7DA1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A5B4E0-4909-B970-80E4-80768FB85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29AD2-F7DD-BF56-6A92-9986071FC5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D2E68-FC72-4DF1-B985-C605943935D3}" type="datetime1">
              <a:rPr lang="en-CA" smtClean="0"/>
              <a:t>2024-08-27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AAFF-5CEB-35FA-80BE-ED35058CE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C3494B-45DF-9DB4-7B03-9FAF6E53FA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F226654-4004-4702-B34C-419D894AEE6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1507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bakertilly.ca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hyperlink" Target="http://www.kennylees.ca/" TargetMode="External"/><Relationship Id="rId4" Type="http://schemas.openxmlformats.org/officeDocument/2006/relationships/hyperlink" Target="http://www.nbc.ca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6.jpg"/><Relationship Id="rId3" Type="http://schemas.openxmlformats.org/officeDocument/2006/relationships/hyperlink" Target="https://www.kofc.org/" TargetMode="External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11" Type="http://schemas.openxmlformats.org/officeDocument/2006/relationships/hyperlink" Target="http://www.blindstogo.com/" TargetMode="External"/><Relationship Id="rId5" Type="http://schemas.openxmlformats.org/officeDocument/2006/relationships/hyperlink" Target="http://www.royallepage.ca/" TargetMode="External"/><Relationship Id="rId10" Type="http://schemas.openxmlformats.org/officeDocument/2006/relationships/image" Target="../media/image14.png"/><Relationship Id="rId4" Type="http://schemas.openxmlformats.org/officeDocument/2006/relationships/image" Target="../media/image10.jpeg"/><Relationship Id="rId9" Type="http://schemas.openxmlformats.org/officeDocument/2006/relationships/hyperlink" Target="http://www.gabrielnews.ca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1.png"/><Relationship Id="rId3" Type="http://schemas.openxmlformats.org/officeDocument/2006/relationships/hyperlink" Target="http://www.maizeinc.ca/" TargetMode="External"/><Relationship Id="rId7" Type="http://schemas.openxmlformats.org/officeDocument/2006/relationships/image" Target="../media/image18.png"/><Relationship Id="rId12" Type="http://schemas.openxmlformats.org/officeDocument/2006/relationships/hyperlink" Target="http://www.surgenor.com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ancourtroofing.com/" TargetMode="External"/><Relationship Id="rId11" Type="http://schemas.openxmlformats.org/officeDocument/2006/relationships/hyperlink" Target="http://www.tonygraham.com/" TargetMode="External"/><Relationship Id="rId5" Type="http://schemas.openxmlformats.org/officeDocument/2006/relationships/image" Target="../media/image17.png"/><Relationship Id="rId10" Type="http://schemas.openxmlformats.org/officeDocument/2006/relationships/image" Target="../media/image20.jpeg"/><Relationship Id="rId4" Type="http://schemas.openxmlformats.org/officeDocument/2006/relationships/hyperlink" Target="http://www.growgreen.ca/" TargetMode="External"/><Relationship Id="rId9" Type="http://schemas.openxmlformats.org/officeDocument/2006/relationships/hyperlink" Target="http://www.myers.ca/" TargetMode="Externa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28.png"/><Relationship Id="rId3" Type="http://schemas.openxmlformats.org/officeDocument/2006/relationships/hyperlink" Target="http://www.kodiaksecurity.ca/" TargetMode="External"/><Relationship Id="rId7" Type="http://schemas.openxmlformats.org/officeDocument/2006/relationships/image" Target="../media/image24.jpeg"/><Relationship Id="rId12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hyperlink" Target="https://rma-sh.com/" TargetMode="External"/><Relationship Id="rId10" Type="http://schemas.openxmlformats.org/officeDocument/2006/relationships/hyperlink" Target="http://www.tunesonwheels.ca/" TargetMode="External"/><Relationship Id="rId4" Type="http://schemas.openxmlformats.org/officeDocument/2006/relationships/hyperlink" Target="http://www.cm3environmental.com/" TargetMode="External"/><Relationship Id="rId9" Type="http://schemas.openxmlformats.org/officeDocument/2006/relationships/hyperlink" Target="http://www.avbintegration.com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lerouxrenovation.ca/" TargetMode="External"/><Relationship Id="rId3" Type="http://schemas.openxmlformats.org/officeDocument/2006/relationships/hyperlink" Target="http://www.goldiemohrltd.ca/" TargetMode="External"/><Relationship Id="rId7" Type="http://schemas.openxmlformats.org/officeDocument/2006/relationships/hyperlink" Target="http://www.royalbuildingsolutions.com/" TargetMode="External"/><Relationship Id="rId12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laudelauzongroup.ca/" TargetMode="External"/><Relationship Id="rId11" Type="http://schemas.openxmlformats.org/officeDocument/2006/relationships/hyperlink" Target="http://www.wostinson.com/" TargetMode="External"/><Relationship Id="rId5" Type="http://schemas.openxmlformats.org/officeDocument/2006/relationships/image" Target="../media/image30.jpeg"/><Relationship Id="rId10" Type="http://schemas.openxmlformats.org/officeDocument/2006/relationships/image" Target="../media/image32.png"/><Relationship Id="rId4" Type="http://schemas.openxmlformats.org/officeDocument/2006/relationships/image" Target="../media/image29.jpeg"/><Relationship Id="rId9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79" t="366" b="25067"/>
          <a:stretch/>
        </p:blipFill>
        <p:spPr bwMode="auto">
          <a:xfrm flipH="1">
            <a:off x="0" y="5979"/>
            <a:ext cx="6074124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3074" name="Picture 2" descr="Sticker golf background">
            <a:extLst>
              <a:ext uri="{FF2B5EF4-FFF2-40B4-BE49-F238E27FC236}">
                <a16:creationId xmlns:a16="http://schemas.microsoft.com/office/drawing/2014/main" id="{376F6650-B68C-87DE-5520-E50C6871F2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9" b="10160"/>
          <a:stretch/>
        </p:blipFill>
        <p:spPr bwMode="auto">
          <a:xfrm>
            <a:off x="6103608" y="-4048"/>
            <a:ext cx="610265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30E3C91-1AC6-3B44-F9DA-C932A00FD574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1613BF9-5D36-6EAC-E384-F4EE3DE19CCD}"/>
              </a:ext>
            </a:extLst>
          </p:cNvPr>
          <p:cNvSpPr txBox="1"/>
          <p:nvPr/>
        </p:nvSpPr>
        <p:spPr>
          <a:xfrm>
            <a:off x="451664" y="1201990"/>
            <a:ext cx="2211275" cy="3108543"/>
          </a:xfrm>
          <a:prstGeom prst="rect">
            <a:avLst/>
          </a:prstGeom>
          <a:solidFill>
            <a:schemeClr val="bg1">
              <a:alpha val="69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En </a:t>
            </a:r>
            <a:r>
              <a:rPr lang="en-CA" sz="1400" dirty="0" err="1"/>
              <a:t>mémoire</a:t>
            </a:r>
            <a:r>
              <a:rPr lang="en-CA" sz="1400" dirty="0"/>
              <a:t> de Mr. Raymond &amp; Mrs. Darlene Tier)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Eagle Automotive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Jeff </a:t>
            </a:r>
            <a:r>
              <a:rPr lang="en-CA" sz="1400" dirty="0" err="1"/>
              <a:t>Gillin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Chevaliers de </a:t>
            </a:r>
            <a:r>
              <a:rPr lang="en-CA" sz="1400" dirty="0" err="1"/>
              <a:t>Colomb</a:t>
            </a:r>
            <a:r>
              <a:rPr lang="en-CA" sz="1400" dirty="0"/>
              <a:t> (District </a:t>
            </a:r>
            <a:r>
              <a:rPr lang="en-CA" sz="1400" dirty="0" err="1"/>
              <a:t>d’Ontario</a:t>
            </a:r>
            <a:r>
              <a:rPr lang="en-CA" sz="14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Manulife &amp; Assante </a:t>
            </a:r>
            <a:r>
              <a:rPr lang="en-CA" sz="1400" i="0" dirty="0">
                <a:effectLst/>
              </a:rPr>
              <a:t>Sherwood Market &amp; Deli (Gabriel Aria)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Metcalfe Family Dental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Wealth Management</a:t>
            </a:r>
            <a:endParaRPr lang="en-CA" sz="1400" i="0" dirty="0"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Westboro Utilities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5A5179-3CA9-7F8C-50C9-67F55B0FE0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2505" y="3242635"/>
            <a:ext cx="1467024" cy="1272287"/>
          </a:xfrm>
          <a:prstGeom prst="rect">
            <a:avLst/>
          </a:prstGeom>
        </p:spPr>
      </p:pic>
      <p:pic>
        <p:nvPicPr>
          <p:cNvPr id="12" name="Picture 11" descr="A crane on a building&#10;&#10;Description automatically generated">
            <a:extLst>
              <a:ext uri="{FF2B5EF4-FFF2-40B4-BE49-F238E27FC236}">
                <a16:creationId xmlns:a16="http://schemas.microsoft.com/office/drawing/2014/main" id="{7F62CA04-4FDC-2C67-C99A-08D3DC3954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9" t="5240"/>
          <a:stretch/>
        </p:blipFill>
        <p:spPr>
          <a:xfrm>
            <a:off x="2962822" y="820985"/>
            <a:ext cx="2635313" cy="34495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14" descr="A scaffolding on a building&#10;&#10;Description automatically generated">
            <a:extLst>
              <a:ext uri="{FF2B5EF4-FFF2-40B4-BE49-F238E27FC236}">
                <a16:creationId xmlns:a16="http://schemas.microsoft.com/office/drawing/2014/main" id="{E3297F76-D038-CAC9-B1D1-F7E38F569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789" y="4503305"/>
            <a:ext cx="1613625" cy="2151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2" name="Picture 21" descr="A scaffolding on a building&#10;&#10;Description automatically generated">
            <a:extLst>
              <a:ext uri="{FF2B5EF4-FFF2-40B4-BE49-F238E27FC236}">
                <a16:creationId xmlns:a16="http://schemas.microsoft.com/office/drawing/2014/main" id="{7E61AC40-5A8C-6D05-D137-102AD49EBB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426" y="4496586"/>
            <a:ext cx="1613625" cy="2151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62C5C0-B16B-E63A-3295-488E651CE0B8}"/>
              </a:ext>
            </a:extLst>
          </p:cNvPr>
          <p:cNvSpPr txBox="1"/>
          <p:nvPr/>
        </p:nvSpPr>
        <p:spPr>
          <a:xfrm>
            <a:off x="7162156" y="323174"/>
            <a:ext cx="4109458" cy="64633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3600" b="1" dirty="0">
                <a:solidFill>
                  <a:schemeClr val="tx2"/>
                </a:solidFill>
              </a:rPr>
              <a:t>TOURNOI DE GOLF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12155B-2BA0-7F34-2A09-5E63ADDC6939}"/>
              </a:ext>
            </a:extLst>
          </p:cNvPr>
          <p:cNvSpPr txBox="1"/>
          <p:nvPr/>
        </p:nvSpPr>
        <p:spPr>
          <a:xfrm>
            <a:off x="6599149" y="974075"/>
            <a:ext cx="5235472" cy="49244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600" b="1" dirty="0">
                <a:solidFill>
                  <a:srgbClr val="00B050"/>
                </a:solidFill>
              </a:rPr>
              <a:t>RESTAURATION ÉGLISE STE ANNE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2BCC50-0E67-05DE-1AFC-8DC7C49F3C98}"/>
              </a:ext>
            </a:extLst>
          </p:cNvPr>
          <p:cNvGrpSpPr/>
          <p:nvPr/>
        </p:nvGrpSpPr>
        <p:grpSpPr>
          <a:xfrm>
            <a:off x="6543933" y="5752943"/>
            <a:ext cx="5222007" cy="848768"/>
            <a:chOff x="6566278" y="2908247"/>
            <a:chExt cx="5222007" cy="84876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A486FC4-C0F9-C2F3-2361-FB4D2E54EF59}"/>
                </a:ext>
              </a:extLst>
            </p:cNvPr>
            <p:cNvSpPr/>
            <p:nvPr/>
          </p:nvSpPr>
          <p:spPr>
            <a:xfrm>
              <a:off x="6566278" y="2908247"/>
              <a:ext cx="5222007" cy="848768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2E41E0-57BC-0572-5210-56794A495A99}"/>
                </a:ext>
              </a:extLst>
            </p:cNvPr>
            <p:cNvSpPr txBox="1"/>
            <p:nvPr/>
          </p:nvSpPr>
          <p:spPr>
            <a:xfrm>
              <a:off x="8267386" y="2959197"/>
              <a:ext cx="18219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dirty="0">
                  <a:solidFill>
                    <a:schemeClr val="bg1"/>
                  </a:solidFill>
                </a:rPr>
                <a:t>Le 13 </a:t>
              </a:r>
              <a:r>
                <a:rPr lang="en-CA" dirty="0" err="1">
                  <a:solidFill>
                    <a:schemeClr val="bg1"/>
                  </a:solidFill>
                </a:rPr>
                <a:t>aout</a:t>
              </a:r>
              <a:r>
                <a:rPr lang="en-CA" dirty="0">
                  <a:solidFill>
                    <a:schemeClr val="bg1"/>
                  </a:solidFill>
                </a:rPr>
                <a:t>, 2024</a:t>
              </a:r>
              <a:endParaRPr lang="en-CA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CE70937-75AA-4BF3-81E9-0D23B03F703A}"/>
                </a:ext>
              </a:extLst>
            </p:cNvPr>
            <p:cNvSpPr txBox="1"/>
            <p:nvPr/>
          </p:nvSpPr>
          <p:spPr>
            <a:xfrm>
              <a:off x="6589395" y="3217040"/>
              <a:ext cx="51310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>
                  <a:solidFill>
                    <a:schemeClr val="bg1"/>
                  </a:solidFill>
                </a:rPr>
                <a:t>MEADOWS GOLF &amp; COUNTRY CLUB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6F68977-24C9-5B6E-23C4-2EA49F171BB6}"/>
              </a:ext>
            </a:extLst>
          </p:cNvPr>
          <p:cNvSpPr txBox="1"/>
          <p:nvPr/>
        </p:nvSpPr>
        <p:spPr>
          <a:xfrm>
            <a:off x="6933399" y="1824777"/>
            <a:ext cx="4398384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 rtlCol="0">
            <a:spAutoFit/>
          </a:bodyPr>
          <a:lstStyle/>
          <a:p>
            <a:r>
              <a:rPr lang="en-CA" sz="2000" b="1" dirty="0">
                <a:solidFill>
                  <a:srgbClr val="00B050"/>
                </a:solidFill>
              </a:rPr>
              <a:t>UN SALUT A NOS COMMANDITAIRES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90BA4E7-65EB-7B36-252C-2F22789A2A76}"/>
              </a:ext>
            </a:extLst>
          </p:cNvPr>
          <p:cNvSpPr txBox="1">
            <a:spLocks/>
          </p:cNvSpPr>
          <p:nvPr/>
        </p:nvSpPr>
        <p:spPr>
          <a:xfrm>
            <a:off x="783070" y="142843"/>
            <a:ext cx="4986344" cy="522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b="1" dirty="0">
                <a:latin typeface="+mn-lt"/>
              </a:rPr>
              <a:t>Merci à tous nos autres bénéficiaires généreux qui ont contribué au succès du tournoi.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08266D5D-BA52-45D4-9B14-B0E67E821E3E}"/>
              </a:ext>
            </a:extLst>
          </p:cNvPr>
          <p:cNvSpPr txBox="1">
            <a:spLocks/>
          </p:cNvSpPr>
          <p:nvPr/>
        </p:nvSpPr>
        <p:spPr>
          <a:xfrm>
            <a:off x="330085" y="4974142"/>
            <a:ext cx="1794603" cy="13606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b="1" dirty="0">
                <a:latin typeface="+mn-lt"/>
              </a:rPr>
              <a:t>Merci aux nombreux paroissiens qui ont fait des dons financiers.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1A5321-385D-CA30-F12D-84B29CF2DC2B}"/>
              </a:ext>
            </a:extLst>
          </p:cNvPr>
          <p:cNvSpPr txBox="1"/>
          <p:nvPr/>
        </p:nvSpPr>
        <p:spPr>
          <a:xfrm>
            <a:off x="436050" y="652663"/>
            <a:ext cx="2063702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/>
              <a:t>Dons Financiers</a:t>
            </a:r>
          </a:p>
        </p:txBody>
      </p:sp>
    </p:spTree>
    <p:extLst>
      <p:ext uri="{BB962C8B-B14F-4D97-AF65-F5344CB8AC3E}">
        <p14:creationId xmlns:p14="http://schemas.microsoft.com/office/powerpoint/2010/main" val="8263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A05411F-DDE4-9243-08D1-5BA2AB099F23}"/>
              </a:ext>
            </a:extLst>
          </p:cNvPr>
          <p:cNvSpPr txBox="1"/>
          <p:nvPr/>
        </p:nvSpPr>
        <p:spPr>
          <a:xfrm>
            <a:off x="208516" y="2783814"/>
            <a:ext cx="5646881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The Baker Tilly Canada </a:t>
            </a:r>
            <a:r>
              <a:rPr lang="fr-FR" sz="1400" dirty="0" err="1"/>
              <a:t>Cooperative</a:t>
            </a:r>
            <a:r>
              <a:rPr lang="fr-FR" sz="1400" dirty="0"/>
              <a:t>  est un des plus grands groupes de comptables professionnels agrées au Canada.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Ils offrent des audits de valeur ajouté, et des solutions  de taxes et conseils pour des clients dans tous les secteurs.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>
                <a:hlinkClick r:id="rId3"/>
              </a:rPr>
              <a:t>www.bakertilly.ca</a:t>
            </a:r>
            <a:endParaRPr lang="fr-FR" sz="1400" dirty="0"/>
          </a:p>
          <a:p>
            <a:r>
              <a:rPr lang="fr-FR" sz="1400" dirty="0"/>
              <a:t>(613) 820-8010</a:t>
            </a:r>
          </a:p>
        </p:txBody>
      </p: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4D883672-668C-7BEE-EA66-FC43217F9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97538" y="6437484"/>
            <a:ext cx="4114800" cy="365125"/>
          </a:xfrm>
        </p:spPr>
        <p:txBody>
          <a:bodyPr/>
          <a:lstStyle/>
          <a:p>
            <a:r>
              <a:rPr lang="en-CA" dirty="0"/>
              <a:t>11</a:t>
            </a:r>
          </a:p>
        </p:txBody>
      </p:sp>
      <p:sp>
        <p:nvSpPr>
          <p:cNvPr id="17" name="Footer Placeholder 6">
            <a:extLst>
              <a:ext uri="{FF2B5EF4-FFF2-40B4-BE49-F238E27FC236}">
                <a16:creationId xmlns:a16="http://schemas.microsoft.com/office/drawing/2014/main" id="{D72615C8-74F0-7184-7130-546037E4BD94}"/>
              </a:ext>
            </a:extLst>
          </p:cNvPr>
          <p:cNvSpPr txBox="1">
            <a:spLocks/>
          </p:cNvSpPr>
          <p:nvPr/>
        </p:nvSpPr>
        <p:spPr>
          <a:xfrm>
            <a:off x="979967" y="6437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A02FE2-5799-391B-1C31-5DEA47A7F946}"/>
              </a:ext>
            </a:extLst>
          </p:cNvPr>
          <p:cNvSpPr txBox="1"/>
          <p:nvPr/>
        </p:nvSpPr>
        <p:spPr>
          <a:xfrm>
            <a:off x="276818" y="4577974"/>
            <a:ext cx="5578579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L’</a:t>
            </a:r>
            <a:r>
              <a:rPr lang="fr-FR" sz="1400" dirty="0" err="1"/>
              <a:t>Equipte</a:t>
            </a:r>
            <a:r>
              <a:rPr lang="fr-FR" sz="1400" dirty="0"/>
              <a:t> </a:t>
            </a:r>
            <a:r>
              <a:rPr lang="fr-FR" sz="1400" dirty="0" err="1"/>
              <a:t>Duhaime</a:t>
            </a:r>
            <a:r>
              <a:rPr lang="fr-FR" sz="1400" dirty="0"/>
              <a:t> est un groupe de professionnels de la Banque Nationale aidant les individuels et sociétés à accumuler, gérer et protéger leur argent.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Offrant la planification financière complète et le management de portfolio.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Serge </a:t>
            </a:r>
            <a:r>
              <a:rPr lang="fr-FR" sz="1400" dirty="0" err="1"/>
              <a:t>Duhaime</a:t>
            </a:r>
            <a:endParaRPr lang="fr-FR" sz="1400" dirty="0"/>
          </a:p>
          <a:p>
            <a:r>
              <a:rPr lang="fr-FR" sz="1400" dirty="0">
                <a:hlinkClick r:id="rId4"/>
              </a:rPr>
              <a:t>www.nbc.ca</a:t>
            </a:r>
            <a:endParaRPr lang="fr-FR" sz="1400" dirty="0"/>
          </a:p>
          <a:p>
            <a:r>
              <a:rPr lang="fr-FR" sz="1400" dirty="0"/>
              <a:t>613-236-0103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53ACECA-8CDF-65C6-74CC-CFF9D47EC8A2}"/>
              </a:ext>
            </a:extLst>
          </p:cNvPr>
          <p:cNvSpPr txBox="1"/>
          <p:nvPr/>
        </p:nvSpPr>
        <p:spPr>
          <a:xfrm>
            <a:off x="204662" y="258261"/>
            <a:ext cx="5568746" cy="181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BMO Nesbitt Burns offre des services d’investissements et de conseil financier complets axés sur le client.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Met en valeur des options de planification financière et des produits de haute qualité aux individuels et entreprises.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Joshua Wood</a:t>
            </a:r>
          </a:p>
          <a:p>
            <a:r>
              <a:rPr lang="fr-FR" sz="1400" dirty="0">
                <a:hlinkClick r:id="rId5"/>
              </a:rPr>
              <a:t>www.kennylees.ca</a:t>
            </a:r>
            <a:endParaRPr lang="fr-FR" sz="1400" dirty="0"/>
          </a:p>
          <a:p>
            <a:r>
              <a:rPr lang="fr-FR" sz="1400" dirty="0"/>
              <a:t>613-790-5938</a:t>
            </a:r>
          </a:p>
        </p:txBody>
      </p:sp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57F04D94-780F-EC8E-6EA7-AF85F42159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7" r="7057"/>
          <a:stretch/>
        </p:blipFill>
        <p:spPr>
          <a:xfrm>
            <a:off x="3140626" y="1227957"/>
            <a:ext cx="2654905" cy="1359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4700E5-AF99-92DF-AC0D-42D758DECE61}"/>
              </a:ext>
            </a:extLst>
          </p:cNvPr>
          <p:cNvSpPr txBox="1"/>
          <p:nvPr/>
        </p:nvSpPr>
        <p:spPr>
          <a:xfrm>
            <a:off x="1803936" y="125444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Platine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($2000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DF0A60-A3DA-EB20-FBD8-8965DC8D7B2F}"/>
              </a:ext>
            </a:extLst>
          </p:cNvPr>
          <p:cNvSpPr txBox="1"/>
          <p:nvPr/>
        </p:nvSpPr>
        <p:spPr>
          <a:xfrm>
            <a:off x="1836163" y="3666666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75A53D-DBE3-EAA8-8BD8-09D738A256C3}"/>
              </a:ext>
            </a:extLst>
          </p:cNvPr>
          <p:cNvSpPr txBox="1"/>
          <p:nvPr/>
        </p:nvSpPr>
        <p:spPr>
          <a:xfrm>
            <a:off x="1661718" y="5516222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46ACA766-EF8A-B769-FFFA-22B2A8DD4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9454" y="3709573"/>
            <a:ext cx="2876095" cy="755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Baker Tilly Bulgaria | Assurance | Tax ...">
            <a:extLst>
              <a:ext uri="{FF2B5EF4-FFF2-40B4-BE49-F238E27FC236}">
                <a16:creationId xmlns:a16="http://schemas.microsoft.com/office/drawing/2014/main" id="{C25EB1A4-4DE6-7ECD-B03A-AF5D1BB6B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6700" y="5531662"/>
            <a:ext cx="3069261" cy="80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8769F38-6A74-15D1-1FC9-C617B0010F5D}"/>
              </a:ext>
            </a:extLst>
          </p:cNvPr>
          <p:cNvSpPr txBox="1"/>
          <p:nvPr/>
        </p:nvSpPr>
        <p:spPr>
          <a:xfrm>
            <a:off x="6352870" y="1679655"/>
            <a:ext cx="2746688" cy="39703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Angus Kennedy, paroissien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Art World One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/>
              <a:t>Campagne </a:t>
            </a:r>
            <a:r>
              <a:rPr lang="fr-FR" sz="1400" dirty="0" err="1"/>
              <a:t>Quebec</a:t>
            </a:r>
            <a:r>
              <a:rPr lang="fr-FR" sz="1400" dirty="0"/>
              <a:t>-Vie (Arpad Nagy)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 err="1"/>
              <a:t>Chartwell</a:t>
            </a:r>
            <a:r>
              <a:rPr lang="fr-FR" sz="1400" dirty="0"/>
              <a:t> Rockcliffe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fr-FR" sz="1400" dirty="0" err="1"/>
              <a:t>Courtyard</a:t>
            </a:r>
            <a:r>
              <a:rPr lang="fr-FR" sz="1400" dirty="0"/>
              <a:t> Marriott 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Edward Jones (Tony </a:t>
            </a:r>
            <a:r>
              <a:rPr lang="fr-FR" sz="1400" dirty="0" err="1"/>
              <a:t>Trentatude</a:t>
            </a:r>
            <a:r>
              <a:rPr lang="fr-F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Famille </a:t>
            </a:r>
            <a:r>
              <a:rPr lang="fr-FR" sz="1400" dirty="0" err="1"/>
              <a:t>Jorre</a:t>
            </a:r>
            <a:r>
              <a:rPr lang="fr-FR" sz="1400" dirty="0"/>
              <a:t> de St. </a:t>
            </a:r>
            <a:r>
              <a:rPr lang="fr-FR" sz="1400" dirty="0" err="1"/>
              <a:t>Jorre</a:t>
            </a:r>
            <a:r>
              <a:rPr lang="fr-FR" sz="1400" dirty="0"/>
              <a:t>, </a:t>
            </a:r>
            <a:r>
              <a:rPr lang="fr-FR" sz="1400" dirty="0" err="1"/>
              <a:t>pariossiens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Famille Pacheco, </a:t>
            </a:r>
            <a:r>
              <a:rPr lang="fr-FR" sz="1400" dirty="0" err="1"/>
              <a:t>pariossiens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Figaro Coffee House (</a:t>
            </a:r>
            <a:r>
              <a:rPr lang="fr-FR" sz="1400" dirty="0" err="1"/>
              <a:t>Trainyards</a:t>
            </a:r>
            <a:r>
              <a:rPr lang="fr-FR" sz="1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Glebe</a:t>
            </a:r>
            <a:r>
              <a:rPr lang="fr-FR" sz="1400" dirty="0"/>
              <a:t> Central Pub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Golf Works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Hampton Inn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Harvest Honey (David Lyons)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Henry </a:t>
            </a:r>
            <a:r>
              <a:rPr lang="fr-FR" sz="1400" dirty="0" err="1"/>
              <a:t>Yrenaya</a:t>
            </a:r>
            <a:endParaRPr lang="fr-FR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9FE8DC-CE9F-099B-8A83-332E35A4CDB3}"/>
              </a:ext>
            </a:extLst>
          </p:cNvPr>
          <p:cNvSpPr txBox="1"/>
          <p:nvPr/>
        </p:nvSpPr>
        <p:spPr>
          <a:xfrm>
            <a:off x="9212546" y="1692367"/>
            <a:ext cx="2736488" cy="4185761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Jacobson’s</a:t>
            </a:r>
            <a:r>
              <a:rPr lang="fr-FR" sz="1400" dirty="0"/>
              <a:t> (magasin d’aliments fins)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Kavanaugh Garage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Mara </a:t>
            </a:r>
            <a:r>
              <a:rPr lang="en-CA" sz="1400" dirty="0" err="1"/>
              <a:t>Praulins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McEvoy and </a:t>
            </a:r>
            <a:r>
              <a:rPr lang="en-CA" sz="1400" dirty="0" err="1"/>
              <a:t>Sheilds</a:t>
            </a:r>
            <a:r>
              <a:rPr lang="en-CA" sz="1400" dirty="0"/>
              <a:t> Funeral Homes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McConnville</a:t>
            </a:r>
            <a:r>
              <a:rPr lang="en-US" sz="1400" dirty="0"/>
              <a:t> Garage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Meadows Golf &amp; Country Club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Mercedes-Benz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Musca Wines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NAPA Auto Parts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/>
              <a:t>Oxley Performance Gear (Kelly Doyle, </a:t>
            </a:r>
            <a:r>
              <a:rPr lang="en-CA" sz="1400" dirty="0" err="1"/>
              <a:t>paroissien</a:t>
            </a:r>
            <a:r>
              <a:rPr lang="en-CA" sz="1400" dirty="0"/>
              <a:t>)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CA" sz="1400" dirty="0"/>
              <a:t>Petersen's Turf Farms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Randall's Paint and Décor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RBC</a:t>
            </a:r>
          </a:p>
          <a:p>
            <a:pPr marL="285750" indent="-285750" algn="l" fontAlgn="base">
              <a:buFont typeface="Arial" panose="020B0604020202020204" pitchFamily="34" charset="0"/>
              <a:buChar char="•"/>
            </a:pPr>
            <a:r>
              <a:rPr lang="en-CA" sz="1400" dirty="0"/>
              <a:t>Swing of Things</a:t>
            </a: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1400" dirty="0" err="1"/>
              <a:t>Taing</a:t>
            </a:r>
            <a:r>
              <a:rPr lang="en-US" sz="1400" dirty="0"/>
              <a:t> Jewelers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5CBD95-8567-0E3F-6A4D-130B5CBF4D7F}"/>
              </a:ext>
            </a:extLst>
          </p:cNvPr>
          <p:cNvSpPr txBox="1"/>
          <p:nvPr/>
        </p:nvSpPr>
        <p:spPr>
          <a:xfrm>
            <a:off x="8180695" y="1144121"/>
            <a:ext cx="2063701" cy="338554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CA" sz="1600" b="1" dirty="0"/>
              <a:t>Vente aux </a:t>
            </a:r>
            <a:r>
              <a:rPr lang="fr-FR" sz="1600" b="1" dirty="0"/>
              <a:t>Enchères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635826-74C9-8074-E890-1119776A235B}"/>
              </a:ext>
            </a:extLst>
          </p:cNvPr>
          <p:cNvSpPr txBox="1">
            <a:spLocks/>
          </p:cNvSpPr>
          <p:nvPr/>
        </p:nvSpPr>
        <p:spPr>
          <a:xfrm>
            <a:off x="6855377" y="450980"/>
            <a:ext cx="4714335" cy="52261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700" b="1" dirty="0">
                <a:latin typeface="+mn-lt"/>
              </a:rPr>
              <a:t>Merci à tous nos autres bénéficiaires généreux qui ont contribué au succès du tournoi.</a:t>
            </a:r>
          </a:p>
        </p:txBody>
      </p:sp>
    </p:spTree>
    <p:extLst>
      <p:ext uri="{BB962C8B-B14F-4D97-AF65-F5344CB8AC3E}">
        <p14:creationId xmlns:p14="http://schemas.microsoft.com/office/powerpoint/2010/main" val="1911668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Footer Placeholder 6">
            <a:extLst>
              <a:ext uri="{FF2B5EF4-FFF2-40B4-BE49-F238E27FC236}">
                <a16:creationId xmlns:a16="http://schemas.microsoft.com/office/drawing/2014/main" id="{112887EA-0403-C4A3-2901-1FC775D32D3D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10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B956740-132B-449A-1B1F-CBF633B2CC62}"/>
              </a:ext>
            </a:extLst>
          </p:cNvPr>
          <p:cNvSpPr txBox="1"/>
          <p:nvPr/>
        </p:nvSpPr>
        <p:spPr>
          <a:xfrm>
            <a:off x="6373210" y="114462"/>
            <a:ext cx="5656003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L’Assurance des Chevaliers de Colomb donne accès, aux membres et à leurs familles, à des produits d’assurance et d’invalidité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institution éthique et financièrement solide qui offre à chacun de leurs membres la protection financière qu’ils méritent.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Vincent  D’Souza</a:t>
            </a:r>
          </a:p>
          <a:p>
            <a:r>
              <a:rPr lang="fr-FR" sz="1400" dirty="0">
                <a:hlinkClick r:id="rId3"/>
              </a:rPr>
              <a:t>https://www.kofc.org</a:t>
            </a:r>
            <a:endParaRPr lang="fr-FR" sz="1400" dirty="0"/>
          </a:p>
          <a:p>
            <a:r>
              <a:rPr lang="fr-FR" sz="1400" dirty="0"/>
              <a:t>(613) 255-0637</a:t>
            </a:r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4F749FA6-9C04-7B1C-F6EA-2E00DFCF8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666" y="1036560"/>
            <a:ext cx="2987109" cy="110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65C0E74-810C-4E59-AB69-EC320774E678}"/>
              </a:ext>
            </a:extLst>
          </p:cNvPr>
          <p:cNvSpPr txBox="1"/>
          <p:nvPr/>
        </p:nvSpPr>
        <p:spPr>
          <a:xfrm>
            <a:off x="8025436" y="2308170"/>
            <a:ext cx="3961729" cy="2462213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paroissien Frank </a:t>
            </a:r>
            <a:r>
              <a:rPr lang="fr-FR" sz="1400" dirty="0" err="1"/>
              <a:t>Fragomeni</a:t>
            </a:r>
            <a:r>
              <a:rPr lang="fr-FR" sz="1400" dirty="0"/>
              <a:t> est un courtier immobilier chez Royal Lepage avec plus de 25 d’expérience.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L’objectif de Frank est d’aider les vendeurs et acheteurs à naviguer le processus complet de leur transaction immobilière avant, durant et après le fait.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Frank </a:t>
            </a:r>
            <a:r>
              <a:rPr lang="fr-FR" sz="1400" dirty="0" err="1"/>
              <a:t>Fragomeni</a:t>
            </a:r>
            <a:r>
              <a:rPr lang="fr-FR" sz="1400" dirty="0"/>
              <a:t>, paroissien</a:t>
            </a:r>
          </a:p>
          <a:p>
            <a:r>
              <a:rPr lang="fr-FR" sz="1400" dirty="0">
                <a:hlinkClick r:id="rId5"/>
              </a:rPr>
              <a:t>www.royallepage.ca</a:t>
            </a:r>
            <a:endParaRPr lang="fr-FR" sz="1400" dirty="0"/>
          </a:p>
          <a:p>
            <a:r>
              <a:rPr lang="fr-FR" sz="1400" dirty="0"/>
              <a:t>613-831-9287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BF7724-405A-66AD-5C64-96E715D3290C}"/>
              </a:ext>
            </a:extLst>
          </p:cNvPr>
          <p:cNvSpPr txBox="1"/>
          <p:nvPr/>
        </p:nvSpPr>
        <p:spPr>
          <a:xfrm>
            <a:off x="6368403" y="4851353"/>
            <a:ext cx="5413088" cy="138499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M&amp;T Glass est un leader dans l’industrie de verre et fenêtre.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Avec plus de 50 ans d’expérience, ils peuvent aider avec tous vos besoins de verre et fenêtres pour votre maison ou entreprise. Contact:</a:t>
            </a:r>
          </a:p>
          <a:p>
            <a:r>
              <a:rPr lang="fr-FR" sz="1400" dirty="0"/>
              <a:t>Elie </a:t>
            </a:r>
            <a:r>
              <a:rPr lang="fr-FR" sz="1400" dirty="0" err="1"/>
              <a:t>Salameh</a:t>
            </a:r>
            <a:endParaRPr lang="fr-FR" sz="1400" dirty="0"/>
          </a:p>
          <a:p>
            <a:r>
              <a:rPr lang="fr-FR" sz="1400" dirty="0"/>
              <a:t>613-145-7158</a:t>
            </a:r>
          </a:p>
        </p:txBody>
      </p:sp>
      <p:pic>
        <p:nvPicPr>
          <p:cNvPr id="3" name="Picture 2" descr="A red and black sign&#10;&#10;Description automatically generated">
            <a:extLst>
              <a:ext uri="{FF2B5EF4-FFF2-40B4-BE49-F238E27FC236}">
                <a16:creationId xmlns:a16="http://schemas.microsoft.com/office/drawing/2014/main" id="{F5609EEB-50BE-0692-F976-FCB19FC33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2101" y="2700151"/>
            <a:ext cx="1809296" cy="1099712"/>
          </a:xfrm>
          <a:prstGeom prst="rect">
            <a:avLst/>
          </a:prstGeom>
        </p:spPr>
      </p:pic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AB8A5FA1-CF7B-B7F5-3158-3EA3FAC0EFB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68" t="23835" r="26918" b="22180"/>
          <a:stretch/>
        </p:blipFill>
        <p:spPr>
          <a:xfrm>
            <a:off x="10928636" y="3678500"/>
            <a:ext cx="1100578" cy="1026308"/>
          </a:xfrm>
          <a:prstGeom prst="rect">
            <a:avLst/>
          </a:prstGeom>
        </p:spPr>
      </p:pic>
      <p:sp>
        <p:nvSpPr>
          <p:cNvPr id="22" name="Footer Placeholder 6">
            <a:extLst>
              <a:ext uri="{FF2B5EF4-FFF2-40B4-BE49-F238E27FC236}">
                <a16:creationId xmlns:a16="http://schemas.microsoft.com/office/drawing/2014/main" id="{A5DD1E8E-5C8A-709E-5339-3F3B53311E52}"/>
              </a:ext>
            </a:extLst>
          </p:cNvPr>
          <p:cNvSpPr txBox="1">
            <a:spLocks/>
          </p:cNvSpPr>
          <p:nvPr/>
        </p:nvSpPr>
        <p:spPr>
          <a:xfrm>
            <a:off x="7097233" y="637841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3</a:t>
            </a:r>
          </a:p>
        </p:txBody>
      </p:sp>
      <p:pic>
        <p:nvPicPr>
          <p:cNvPr id="2050" name="Picture 2" descr="M&amp;T Glass Store | Ottawa Windows &amp; Doors | Repair &amp; Installation">
            <a:extLst>
              <a:ext uri="{FF2B5EF4-FFF2-40B4-BE49-F238E27FC236}">
                <a16:creationId xmlns:a16="http://schemas.microsoft.com/office/drawing/2014/main" id="{A673EF01-8411-5ABE-538E-600C9E647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371" y="5561587"/>
            <a:ext cx="2333492" cy="804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5035EE-7614-2647-D9E1-A27869C71E6C}"/>
              </a:ext>
            </a:extLst>
          </p:cNvPr>
          <p:cNvSpPr txBox="1"/>
          <p:nvPr/>
        </p:nvSpPr>
        <p:spPr>
          <a:xfrm>
            <a:off x="7929811" y="1100152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D0E45C-CC5F-FC71-D1B9-DF7C6D70D939}"/>
              </a:ext>
            </a:extLst>
          </p:cNvPr>
          <p:cNvSpPr txBox="1"/>
          <p:nvPr/>
        </p:nvSpPr>
        <p:spPr>
          <a:xfrm>
            <a:off x="9983574" y="3767763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5B0B59-4669-FBA2-1657-A1F7752E1633}"/>
              </a:ext>
            </a:extLst>
          </p:cNvPr>
          <p:cNvSpPr txBox="1"/>
          <p:nvPr/>
        </p:nvSpPr>
        <p:spPr>
          <a:xfrm>
            <a:off x="8029677" y="5529503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FD99303-4597-2F24-2AB2-D18CE924A242}"/>
              </a:ext>
            </a:extLst>
          </p:cNvPr>
          <p:cNvSpPr txBox="1"/>
          <p:nvPr/>
        </p:nvSpPr>
        <p:spPr>
          <a:xfrm>
            <a:off x="1727008" y="188837"/>
            <a:ext cx="4155141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Gabriel News est votre source gratuite de nouvelles quotidienne et importantes au Canada.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Ils produisent des analyses légales, et des vidéos à court métrage scindant le narratif des médias du grand public.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Stéphane Lalonde</a:t>
            </a:r>
          </a:p>
          <a:p>
            <a:r>
              <a:rPr lang="fr-FR" sz="1400" dirty="0">
                <a:hlinkClick r:id="rId9"/>
              </a:rPr>
              <a:t>www.gabrielnews.ca</a:t>
            </a:r>
            <a:endParaRPr lang="fr-FR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8800D60-53A1-7A73-4393-CE68FB394F11}"/>
              </a:ext>
            </a:extLst>
          </p:cNvPr>
          <p:cNvSpPr txBox="1"/>
          <p:nvPr/>
        </p:nvSpPr>
        <p:spPr>
          <a:xfrm>
            <a:off x="312223" y="2406690"/>
            <a:ext cx="5348893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400" dirty="0"/>
              <a:t>Gold Key est une société de gestion immobilière servant le secteur résidentiel et commercial à Ottawa et dans ses environs.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dirty="0"/>
              <a:t>Ils ont la confiance de certains des plus grands propriétaires immobiliers pour protéger et accroitre la valeur de leurs biens.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 </a:t>
            </a:r>
          </a:p>
          <a:p>
            <a:pPr algn="l"/>
            <a:r>
              <a:rPr lang="fr-FR" sz="1400" dirty="0"/>
              <a:t>Michael </a:t>
            </a:r>
            <a:r>
              <a:rPr lang="fr-FR" sz="1400" dirty="0" err="1"/>
              <a:t>Caparelli</a:t>
            </a:r>
            <a:endParaRPr lang="fr-FR" sz="1400" dirty="0"/>
          </a:p>
          <a:p>
            <a:pPr algn="l"/>
            <a:r>
              <a:rPr lang="fr-FR" sz="1400" dirty="0"/>
              <a:t>613-725-1111</a:t>
            </a:r>
          </a:p>
        </p:txBody>
      </p:sp>
      <p:pic>
        <p:nvPicPr>
          <p:cNvPr id="16" name="Picture 2" descr="Gabriel News">
            <a:extLst>
              <a:ext uri="{FF2B5EF4-FFF2-40B4-BE49-F238E27FC236}">
                <a16:creationId xmlns:a16="http://schemas.microsoft.com/office/drawing/2014/main" id="{EF2ED1E6-EF5C-7B21-926D-5FA331539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5" y="365678"/>
            <a:ext cx="1307426" cy="130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015A528-B717-DBFA-4398-AA160C72696D}"/>
              </a:ext>
            </a:extLst>
          </p:cNvPr>
          <p:cNvSpPr txBox="1"/>
          <p:nvPr/>
        </p:nvSpPr>
        <p:spPr>
          <a:xfrm>
            <a:off x="308409" y="4325804"/>
            <a:ext cx="4837958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1400" dirty="0"/>
              <a:t>Blinds To Go est votre magasin de choix pour les stores, toiles, draperies et volets aux prix direct de l’usine.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1400" dirty="0"/>
              <a:t>3 emplacements à Ottawa (</a:t>
            </a:r>
            <a:r>
              <a:rPr lang="fr-FR" sz="1400" dirty="0" err="1"/>
              <a:t>Kanata</a:t>
            </a:r>
            <a:r>
              <a:rPr lang="fr-FR" sz="1400" dirty="0"/>
              <a:t>, Nepean et St. Laurent) pour vous servir.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 </a:t>
            </a:r>
          </a:p>
          <a:p>
            <a:r>
              <a:rPr lang="fr-FR" sz="1400" dirty="0" err="1"/>
              <a:t>Cheena</a:t>
            </a:r>
            <a:r>
              <a:rPr lang="fr-FR" sz="1400" dirty="0"/>
              <a:t> </a:t>
            </a:r>
            <a:r>
              <a:rPr lang="fr-FR" sz="1400" dirty="0" err="1"/>
              <a:t>Cottrell</a:t>
            </a:r>
            <a:endParaRPr lang="fr-FR" sz="1400" dirty="0"/>
          </a:p>
          <a:p>
            <a:pPr algn="l"/>
            <a:r>
              <a:rPr lang="fr-FR" sz="1400" dirty="0">
                <a:hlinkClick r:id="rId11"/>
              </a:rPr>
              <a:t>www.blindstogo.com</a:t>
            </a:r>
            <a:endParaRPr lang="fr-FR" sz="1400" dirty="0"/>
          </a:p>
          <a:p>
            <a:r>
              <a:rPr lang="fr-FR" sz="1400" dirty="0"/>
              <a:t>613-410-8577</a:t>
            </a:r>
          </a:p>
        </p:txBody>
      </p:sp>
      <p:pic>
        <p:nvPicPr>
          <p:cNvPr id="18" name="Picture 2" descr="Shop - Custom Blinds and Shades - Blinds To Go">
            <a:extLst>
              <a:ext uri="{FF2B5EF4-FFF2-40B4-BE49-F238E27FC236}">
                <a16:creationId xmlns:a16="http://schemas.microsoft.com/office/drawing/2014/main" id="{E2E86182-322B-1ACB-3AF0-94983047C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0221" y="5278309"/>
            <a:ext cx="2380895" cy="937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960220A-B467-EBF6-3104-109223B53F80}"/>
              </a:ext>
            </a:extLst>
          </p:cNvPr>
          <p:cNvSpPr txBox="1"/>
          <p:nvPr/>
        </p:nvSpPr>
        <p:spPr>
          <a:xfrm>
            <a:off x="3281889" y="1235277"/>
            <a:ext cx="1143291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CA" sz="1400" dirty="0">
              <a:solidFill>
                <a:srgbClr val="FF3300"/>
              </a:solidFill>
            </a:endParaRP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B6F87B-8C57-1752-3B28-35CEA7E217FF}"/>
              </a:ext>
            </a:extLst>
          </p:cNvPr>
          <p:cNvSpPr txBox="1"/>
          <p:nvPr/>
        </p:nvSpPr>
        <p:spPr>
          <a:xfrm>
            <a:off x="1858315" y="3239960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FF6F77-CDE8-BDD3-6EE5-296F2EFB065A}"/>
              </a:ext>
            </a:extLst>
          </p:cNvPr>
          <p:cNvSpPr txBox="1"/>
          <p:nvPr/>
        </p:nvSpPr>
        <p:spPr>
          <a:xfrm>
            <a:off x="2091994" y="5253679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9" name="Picture 28" descr="A logo for a company&#10;&#10;Description automatically generated">
            <a:extLst>
              <a:ext uri="{FF2B5EF4-FFF2-40B4-BE49-F238E27FC236}">
                <a16:creationId xmlns:a16="http://schemas.microsoft.com/office/drawing/2014/main" id="{93CACA5A-1877-A348-BCD5-13094B5F25B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45" y="3412486"/>
            <a:ext cx="2576400" cy="774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44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3748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9</a:t>
            </a:r>
          </a:p>
        </p:txBody>
      </p:sp>
      <p:sp>
        <p:nvSpPr>
          <p:cNvPr id="13" name="Footer Placeholder 6">
            <a:extLst>
              <a:ext uri="{FF2B5EF4-FFF2-40B4-BE49-F238E27FC236}">
                <a16:creationId xmlns:a16="http://schemas.microsoft.com/office/drawing/2014/main" id="{079C00FD-8489-03B6-FDAE-88281DF7C4F5}"/>
              </a:ext>
            </a:extLst>
          </p:cNvPr>
          <p:cNvSpPr txBox="1">
            <a:spLocks/>
          </p:cNvSpPr>
          <p:nvPr/>
        </p:nvSpPr>
        <p:spPr>
          <a:xfrm>
            <a:off x="979662" y="643826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48FA96-33BA-9045-D49E-9E4A998FD563}"/>
              </a:ext>
            </a:extLst>
          </p:cNvPr>
          <p:cNvSpPr txBox="1"/>
          <p:nvPr/>
        </p:nvSpPr>
        <p:spPr>
          <a:xfrm>
            <a:off x="192834" y="2150782"/>
            <a:ext cx="5658394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Maize</a:t>
            </a:r>
            <a:r>
              <a:rPr lang="fr-FR" sz="1400" dirty="0"/>
              <a:t> </a:t>
            </a:r>
            <a:r>
              <a:rPr lang="fr-FR" sz="1400" dirty="0" err="1"/>
              <a:t>Siding</a:t>
            </a:r>
            <a:r>
              <a:rPr lang="fr-FR" sz="1400" dirty="0"/>
              <a:t> &amp; </a:t>
            </a:r>
            <a:r>
              <a:rPr lang="fr-FR" sz="1400" dirty="0" err="1"/>
              <a:t>Eavestroughing</a:t>
            </a:r>
            <a:r>
              <a:rPr lang="fr-FR" sz="1400" dirty="0"/>
              <a:t> se focalise sur l’installation et le remplacement de gouttières, revêtement extérieur et soffite/fascia.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Une entreprise locale qui travaille dans la région Ottawa-Cornwall-Renfrew.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Alexis Maisonneuve</a:t>
            </a:r>
          </a:p>
          <a:p>
            <a:r>
              <a:rPr lang="fr-FR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www.maizeinc.ca</a:t>
            </a:r>
            <a:endParaRPr lang="fr-FR" sz="1400" dirty="0"/>
          </a:p>
          <a:p>
            <a:r>
              <a:rPr lang="fr-FR" sz="1400" dirty="0"/>
              <a:t>613-488-3419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35FA91-DD16-3F2D-3FB0-6E2D5727885F}"/>
              </a:ext>
            </a:extLst>
          </p:cNvPr>
          <p:cNvSpPr txBox="1"/>
          <p:nvPr/>
        </p:nvSpPr>
        <p:spPr>
          <a:xfrm>
            <a:off x="123178" y="99527"/>
            <a:ext cx="5759900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Grow</a:t>
            </a:r>
            <a:r>
              <a:rPr lang="fr-FR" sz="1400" dirty="0"/>
              <a:t> Green est une entreprise locale d’aménagement paysagers, desservant toute la région d’Ottawa.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Spécialisé dans  in l’aménagement, l’interlock, et la conception de jardin et patio de piscine.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Josh </a:t>
            </a:r>
            <a:r>
              <a:rPr lang="fr-FR" sz="1400" dirty="0" err="1"/>
              <a:t>Saikaley</a:t>
            </a:r>
            <a:endParaRPr lang="fr-FR" sz="1400" dirty="0"/>
          </a:p>
          <a:p>
            <a:r>
              <a:rPr lang="fr-FR" sz="1400" dirty="0">
                <a:hlinkClick r:id="rId4"/>
              </a:rPr>
              <a:t>www.growgreen.ca</a:t>
            </a:r>
            <a:endParaRPr lang="fr-FR" sz="1400" dirty="0"/>
          </a:p>
          <a:p>
            <a:r>
              <a:rPr lang="fr-FR" sz="1400" dirty="0"/>
              <a:t>613-293-7667</a:t>
            </a:r>
          </a:p>
        </p:txBody>
      </p:sp>
      <p:pic>
        <p:nvPicPr>
          <p:cNvPr id="18" name="Picture 8" descr="Grow Green Landscaping &amp; Construction">
            <a:extLst>
              <a:ext uri="{FF2B5EF4-FFF2-40B4-BE49-F238E27FC236}">
                <a16:creationId xmlns:a16="http://schemas.microsoft.com/office/drawing/2014/main" id="{888279A4-1D72-0AE8-910B-F90CE0CF2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170" y="1209332"/>
            <a:ext cx="3153555" cy="54769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92D8B2-A6A1-304A-5AFC-8CD35C2B1BAD}"/>
              </a:ext>
            </a:extLst>
          </p:cNvPr>
          <p:cNvSpPr txBox="1"/>
          <p:nvPr/>
        </p:nvSpPr>
        <p:spPr>
          <a:xfrm>
            <a:off x="150504" y="4117717"/>
            <a:ext cx="3859666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Rancourt Roofing est une entreprise familiale de couvreur prête à vous assister dans vos besoins de toiture.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Dessert la région  d’Ottawa et travaille dans le secteur résidentiel, commercial et d’assurance.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Luc Rancourt</a:t>
            </a:r>
          </a:p>
          <a:p>
            <a:r>
              <a:rPr lang="fr-FR" sz="1400" dirty="0">
                <a:hlinkClick r:id="rId6"/>
              </a:rPr>
              <a:t>www.rancourtroofing.com</a:t>
            </a:r>
            <a:br>
              <a:rPr lang="fr-FR" sz="1400" dirty="0"/>
            </a:br>
            <a:r>
              <a:rPr lang="fr-FR" sz="1400" dirty="0"/>
              <a:t>(613) 292-6859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F4D94B-7706-BFF1-7E38-EBDC2C65331A}"/>
              </a:ext>
            </a:extLst>
          </p:cNvPr>
          <p:cNvSpPr txBox="1"/>
          <p:nvPr/>
        </p:nvSpPr>
        <p:spPr>
          <a:xfrm>
            <a:off x="1733191" y="296324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072A98-B03E-D9AE-9B19-2FEE5D4EC51E}"/>
              </a:ext>
            </a:extLst>
          </p:cNvPr>
          <p:cNvSpPr txBox="1"/>
          <p:nvPr/>
        </p:nvSpPr>
        <p:spPr>
          <a:xfrm>
            <a:off x="2398846" y="5359470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FB8FD-1065-A4CF-4BF1-E76724866942}"/>
              </a:ext>
            </a:extLst>
          </p:cNvPr>
          <p:cNvSpPr txBox="1"/>
          <p:nvPr/>
        </p:nvSpPr>
        <p:spPr>
          <a:xfrm>
            <a:off x="1579653" y="1008004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6" name="Picture 5" descr="A blue oval sign with white text&#10;&#10;Description automatically generated">
            <a:extLst>
              <a:ext uri="{FF2B5EF4-FFF2-40B4-BE49-F238E27FC236}">
                <a16:creationId xmlns:a16="http://schemas.microsoft.com/office/drawing/2014/main" id="{E69F8669-D0D8-A4A5-F42A-B4705621EF6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569" y="2913965"/>
            <a:ext cx="2445768" cy="1108748"/>
          </a:xfrm>
          <a:prstGeom prst="rect">
            <a:avLst/>
          </a:prstGeom>
        </p:spPr>
      </p:pic>
      <p:pic>
        <p:nvPicPr>
          <p:cNvPr id="3074" name="Picture 2" descr="Quality experience and know-how: Rancourt Roofing knows that using the best materials and a quality roofing team, as well as treating your property with respect is a winning strategy.">
            <a:extLst>
              <a:ext uri="{FF2B5EF4-FFF2-40B4-BE49-F238E27FC236}">
                <a16:creationId xmlns:a16="http://schemas.microsoft.com/office/drawing/2014/main" id="{14510810-8B6C-293C-56BF-FD58FFC18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" t="3554" r="75179" b="4023"/>
          <a:stretch/>
        </p:blipFill>
        <p:spPr bwMode="auto">
          <a:xfrm>
            <a:off x="4157009" y="4683902"/>
            <a:ext cx="1550443" cy="140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40008A-D81D-BAB3-14BB-1F0EC573509B}"/>
              </a:ext>
            </a:extLst>
          </p:cNvPr>
          <p:cNvSpPr txBox="1"/>
          <p:nvPr/>
        </p:nvSpPr>
        <p:spPr>
          <a:xfrm>
            <a:off x="6295557" y="2364623"/>
            <a:ext cx="4072088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Myers’s</a:t>
            </a:r>
            <a:r>
              <a:rPr lang="fr-FR" sz="1400" dirty="0"/>
              <a:t> est le propriétaire de 17 concessions à-travers Ottawa pour les marques: Cadillac, Buick, GMC, Chevrolet, Dodge, Chrysler, Jeep, RAM, Subaru, Nissan, Toyota, Hyundai, </a:t>
            </a:r>
            <a:r>
              <a:rPr lang="fr-FR" sz="1400" dirty="0" err="1"/>
              <a:t>Infinity</a:t>
            </a:r>
            <a:r>
              <a:rPr lang="fr-FR" sz="1400" dirty="0"/>
              <a:t>, and Volkswagen.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>
                <a:hlinkClick r:id="rId9"/>
              </a:rPr>
              <a:t>www.myers.ca</a:t>
            </a:r>
            <a:endParaRPr lang="fr-FR" sz="1400" dirty="0"/>
          </a:p>
          <a:p>
            <a:r>
              <a:rPr lang="fr-FR" sz="1400" dirty="0"/>
              <a:t>613) 225-2277</a:t>
            </a:r>
          </a:p>
        </p:txBody>
      </p:sp>
      <p:pic>
        <p:nvPicPr>
          <p:cNvPr id="12" name="Picture 2" descr="Myers Automotive Group - YouTube">
            <a:extLst>
              <a:ext uri="{FF2B5EF4-FFF2-40B4-BE49-F238E27FC236}">
                <a16:creationId xmlns:a16="http://schemas.microsoft.com/office/drawing/2014/main" id="{E1F4450F-1259-2397-C264-8EBB368F9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4721" r="9945" b="13053"/>
          <a:stretch/>
        </p:blipFill>
        <p:spPr bwMode="auto">
          <a:xfrm>
            <a:off x="10495663" y="2767445"/>
            <a:ext cx="1550149" cy="138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966D43E-2FE1-BA27-5914-135E92E26D99}"/>
              </a:ext>
            </a:extLst>
          </p:cNvPr>
          <p:cNvSpPr txBox="1"/>
          <p:nvPr/>
        </p:nvSpPr>
        <p:spPr>
          <a:xfrm>
            <a:off x="6297173" y="99527"/>
            <a:ext cx="5688810" cy="181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groupe Tony Graham Automotive vous accueille dans ses 3 concessionnaires Toyota et Lexus.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 Stittsville ils opèrent leur Collision Centre et Auto Edge, un magasin de voiture d’occasion, et de pièces de rechange.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>
                <a:hlinkClick r:id="rId11"/>
              </a:rPr>
              <a:t>www.tonygraham.com</a:t>
            </a:r>
            <a:endParaRPr lang="fr-FR" sz="1400" dirty="0"/>
          </a:p>
          <a:p>
            <a:r>
              <a:rPr lang="fr-FR" sz="1400" dirty="0"/>
              <a:t>(613) 225-1212</a:t>
            </a:r>
          </a:p>
          <a:p>
            <a:endParaRPr lang="fr-FR" sz="1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4114900-65AE-744F-8149-8FCD92E40D4A}"/>
              </a:ext>
            </a:extLst>
          </p:cNvPr>
          <p:cNvSpPr txBox="1"/>
          <p:nvPr/>
        </p:nvSpPr>
        <p:spPr>
          <a:xfrm>
            <a:off x="8011528" y="328947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4581427-8F8A-B40E-07B8-514453EA9B68}"/>
              </a:ext>
            </a:extLst>
          </p:cNvPr>
          <p:cNvSpPr txBox="1"/>
          <p:nvPr/>
        </p:nvSpPr>
        <p:spPr>
          <a:xfrm>
            <a:off x="8097598" y="991318"/>
            <a:ext cx="100697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Or 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($1000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D7CF7E-745B-A5EB-6D34-03CAA44C83E6}"/>
              </a:ext>
            </a:extLst>
          </p:cNvPr>
          <p:cNvSpPr txBox="1"/>
          <p:nvPr/>
        </p:nvSpPr>
        <p:spPr>
          <a:xfrm>
            <a:off x="6317401" y="4443413"/>
            <a:ext cx="5652220" cy="181588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Le groupe </a:t>
            </a:r>
            <a:r>
              <a:rPr lang="fr-FR" sz="1400" dirty="0" err="1"/>
              <a:t>Surgenor</a:t>
            </a:r>
            <a:r>
              <a:rPr lang="fr-FR" sz="1400" dirty="0"/>
              <a:t> Automotive offre 4 centres Chevrolet, GMC, Cadillac, Buick and Hyundai dans les régions d’Ottawa et Gatineau.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Ils offrent aussi à leur clients 2 centres de camions et un emplacement de location de voiture.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>
                <a:hlinkClick r:id="rId12"/>
              </a:rPr>
              <a:t>www.surgenor.com</a:t>
            </a:r>
            <a:endParaRPr lang="fr-FR" sz="1400" dirty="0"/>
          </a:p>
          <a:p>
            <a:r>
              <a:rPr lang="fr-FR" sz="1400" dirty="0"/>
              <a:t>(613) 741-0741</a:t>
            </a:r>
          </a:p>
        </p:txBody>
      </p:sp>
      <p:pic>
        <p:nvPicPr>
          <p:cNvPr id="27" name="Picture 6" descr="Surgenor Logo">
            <a:extLst>
              <a:ext uri="{FF2B5EF4-FFF2-40B4-BE49-F238E27FC236}">
                <a16:creationId xmlns:a16="http://schemas.microsoft.com/office/drawing/2014/main" id="{4177344D-A5A5-F259-563E-3BCCD81F3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342" y="5506452"/>
            <a:ext cx="2502832" cy="716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928B7B1-975F-4D0B-EBC9-4EF6AAD36764}"/>
              </a:ext>
            </a:extLst>
          </p:cNvPr>
          <p:cNvSpPr txBox="1"/>
          <p:nvPr/>
        </p:nvSpPr>
        <p:spPr>
          <a:xfrm>
            <a:off x="8040438" y="5415437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9" name="Picture 2" descr="Tony Graham Automotive Group - Ride For Dad">
            <a:extLst>
              <a:ext uri="{FF2B5EF4-FFF2-40B4-BE49-F238E27FC236}">
                <a16:creationId xmlns:a16="http://schemas.microsoft.com/office/drawing/2014/main" id="{68871361-C631-BFB4-AD85-079F441A1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304" y="1053293"/>
            <a:ext cx="2826770" cy="75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070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56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EEDB68-B176-9AA6-08F0-5D8A6B0905FF}"/>
              </a:ext>
            </a:extLst>
          </p:cNvPr>
          <p:cNvSpPr txBox="1"/>
          <p:nvPr/>
        </p:nvSpPr>
        <p:spPr>
          <a:xfrm>
            <a:off x="6409149" y="4592353"/>
            <a:ext cx="495687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Kodiak Security vend et installe des systèmes de protection électroniques avancés.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Ils vous aident à garder votre famille ou entreprise en toute sécurité en tout temps.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Mo </a:t>
            </a:r>
            <a:r>
              <a:rPr lang="fr-FR" sz="1400" dirty="0" err="1"/>
              <a:t>Sottile</a:t>
            </a:r>
            <a:endParaRPr lang="fr-FR" sz="1400" dirty="0"/>
          </a:p>
          <a:p>
            <a:r>
              <a:rPr lang="fr-FR" sz="1400" dirty="0">
                <a:hlinkClick r:id="rId3"/>
              </a:rPr>
              <a:t>www.kodiaksecurity.ca</a:t>
            </a:r>
            <a:endParaRPr lang="fr-FR" sz="1400" dirty="0"/>
          </a:p>
          <a:p>
            <a:r>
              <a:rPr lang="fr-FR" sz="1400" dirty="0"/>
              <a:t>(613) 737-4553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E98B13-506E-C926-47F9-DA5CEF281DFB}"/>
              </a:ext>
            </a:extLst>
          </p:cNvPr>
          <p:cNvSpPr txBox="1"/>
          <p:nvPr/>
        </p:nvSpPr>
        <p:spPr>
          <a:xfrm>
            <a:off x="6410028" y="109156"/>
            <a:ext cx="5470991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/>
              <a:t>CM3 est une entreprise de consultation environnementale qui offre des services à ses clients gestionnaires, propriétaires, ou promoteur de biens immobiliers.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Experts dans l’</a:t>
            </a:r>
            <a:r>
              <a:rPr lang="fr-FR" sz="1400" dirty="0" err="1"/>
              <a:t>analize</a:t>
            </a:r>
            <a:r>
              <a:rPr lang="fr-FR" sz="1400" dirty="0"/>
              <a:t> de contamination des terres, d’eau, d’</a:t>
            </a:r>
            <a:r>
              <a:rPr lang="fr-FR" sz="1400" dirty="0" err="1"/>
              <a:t>amiente</a:t>
            </a:r>
            <a:r>
              <a:rPr lang="fr-FR" sz="1400" dirty="0"/>
              <a:t>, et de moisissure.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Rob McGrath</a:t>
            </a:r>
          </a:p>
          <a:p>
            <a:r>
              <a:rPr lang="fr-FR" sz="1400" dirty="0">
                <a:hlinkClick r:id="rId4"/>
              </a:rPr>
              <a:t>www.cm3environmental.com</a:t>
            </a:r>
            <a:endParaRPr lang="fr-FR" sz="1400" dirty="0"/>
          </a:p>
          <a:p>
            <a:r>
              <a:rPr lang="fr-FR" sz="1400" dirty="0"/>
              <a:t>(613) 838-2323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0A4101-7D8D-0ADA-4776-12AC0B886618}"/>
              </a:ext>
            </a:extLst>
          </p:cNvPr>
          <p:cNvSpPr txBox="1"/>
          <p:nvPr/>
        </p:nvSpPr>
        <p:spPr>
          <a:xfrm>
            <a:off x="7797280" y="2225709"/>
            <a:ext cx="4133887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i="0" dirty="0">
                <a:effectLst/>
              </a:rPr>
              <a:t>RMA+SH </a:t>
            </a:r>
            <a:r>
              <a:rPr lang="fr-FR" sz="1400" b="0" i="0" dirty="0" err="1">
                <a:effectLst/>
              </a:rPr>
              <a:t>Architects</a:t>
            </a:r>
            <a:r>
              <a:rPr lang="fr-FR" sz="1400" b="0" i="0" dirty="0">
                <a:effectLst/>
              </a:rPr>
              <a:t> est un cabinet d’architecte primé</a:t>
            </a:r>
            <a:r>
              <a:rPr lang="fr-FR" sz="1400" dirty="0">
                <a:solidFill>
                  <a:prstClr val="black"/>
                </a:solidFill>
                <a:latin typeface="Aptos" panose="02110004020202020204"/>
              </a:rPr>
              <a:t> d’une grande réputation.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0" i="0" dirty="0">
                <a:effectLst/>
              </a:rPr>
              <a:t>Combinant le design contemporain</a:t>
            </a:r>
            <a:r>
              <a:rPr lang="fr-FR" sz="1400" dirty="0"/>
              <a:t>, préservation historique et une conscience environnementale pour construire le demain aujourd'hui.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Robert Martin</a:t>
            </a:r>
          </a:p>
          <a:p>
            <a:r>
              <a:rPr lang="fr-FR" sz="1400" dirty="0">
                <a:hlinkClick r:id="rId5"/>
              </a:rPr>
              <a:t>RMA+SH </a:t>
            </a:r>
            <a:r>
              <a:rPr lang="fr-FR" sz="1400" dirty="0" err="1">
                <a:hlinkClick r:id="rId5"/>
              </a:rPr>
              <a:t>architects</a:t>
            </a:r>
            <a:r>
              <a:rPr lang="fr-FR" sz="1400" dirty="0">
                <a:hlinkClick r:id="rId5"/>
              </a:rPr>
              <a:t> (rma-sh.com)</a:t>
            </a:r>
            <a:endParaRPr lang="fr-FR" sz="1400" dirty="0"/>
          </a:p>
          <a:p>
            <a:r>
              <a:rPr lang="fr-FR" sz="1400" dirty="0"/>
              <a:t>(613) 567-1361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A80D24BD-50B2-DBBF-DDA0-B14DE0BAD3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14524"/>
          <a:stretch/>
        </p:blipFill>
        <p:spPr bwMode="auto">
          <a:xfrm>
            <a:off x="9171365" y="5354364"/>
            <a:ext cx="2869363" cy="9026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86A158-7440-50FC-9F12-D282E5EE8A30}"/>
              </a:ext>
            </a:extLst>
          </p:cNvPr>
          <p:cNvSpPr txBox="1"/>
          <p:nvPr/>
        </p:nvSpPr>
        <p:spPr>
          <a:xfrm>
            <a:off x="8761566" y="1319557"/>
            <a:ext cx="11793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BC254C-5AB6-60E2-0A7D-3CEE9A61EAC9}"/>
              </a:ext>
            </a:extLst>
          </p:cNvPr>
          <p:cNvSpPr txBox="1"/>
          <p:nvPr/>
        </p:nvSpPr>
        <p:spPr>
          <a:xfrm>
            <a:off x="10530125" y="3576042"/>
            <a:ext cx="12041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07AA9D-CB69-7262-7645-E21D51DA0C46}"/>
              </a:ext>
            </a:extLst>
          </p:cNvPr>
          <p:cNvSpPr txBox="1"/>
          <p:nvPr/>
        </p:nvSpPr>
        <p:spPr>
          <a:xfrm>
            <a:off x="8102797" y="5518329"/>
            <a:ext cx="1244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CEA88E-2C3E-BCA0-7D2D-0CDB5B978333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8</a:t>
            </a:r>
          </a:p>
        </p:txBody>
      </p:sp>
      <p:pic>
        <p:nvPicPr>
          <p:cNvPr id="4098" name="Picture 2" descr="CM3 Environmental Inc. | LinkedIn">
            <a:extLst>
              <a:ext uri="{FF2B5EF4-FFF2-40B4-BE49-F238E27FC236}">
                <a16:creationId xmlns:a16="http://schemas.microsoft.com/office/drawing/2014/main" id="{1AD185F7-9708-91CA-9193-64BEE7EC4B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94" b="20143"/>
          <a:stretch/>
        </p:blipFill>
        <p:spPr bwMode="auto">
          <a:xfrm>
            <a:off x="9991102" y="1052362"/>
            <a:ext cx="1774423" cy="103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MA+SH architects | LinkedIn">
            <a:extLst>
              <a:ext uri="{FF2B5EF4-FFF2-40B4-BE49-F238E27FC236}">
                <a16:creationId xmlns:a16="http://schemas.microsoft.com/office/drawing/2014/main" id="{BD56D408-44E4-6127-81A6-C2BE4D37F7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6" t="4368" r="7943" b="5141"/>
          <a:stretch/>
        </p:blipFill>
        <p:spPr bwMode="auto">
          <a:xfrm>
            <a:off x="6221357" y="2518044"/>
            <a:ext cx="1463432" cy="1540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97950D-771E-7C24-F050-954A2EEF0710}"/>
              </a:ext>
            </a:extLst>
          </p:cNvPr>
          <p:cNvSpPr txBox="1"/>
          <p:nvPr/>
        </p:nvSpPr>
        <p:spPr>
          <a:xfrm>
            <a:off x="555181" y="2494156"/>
            <a:ext cx="5346143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AVB </a:t>
            </a:r>
            <a:r>
              <a:rPr lang="fr-FR" sz="1400" dirty="0" err="1"/>
              <a:t>Integration</a:t>
            </a:r>
            <a:r>
              <a:rPr lang="fr-FR" sz="1400" dirty="0"/>
              <a:t> Services Inc. fournit des services aux industries audio-visuelles et  de radiodiffusion.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Se spécialise dans la conception, mise en œuvre, l’installation, gestion et intégration de systèmes complexes.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David Pratt</a:t>
            </a:r>
          </a:p>
          <a:p>
            <a:r>
              <a:rPr lang="fr-FR" sz="1400" dirty="0">
                <a:hlinkClick r:id="rId9"/>
              </a:rPr>
              <a:t>www.avbintegration.com</a:t>
            </a:r>
            <a:endParaRPr lang="fr-FR" sz="1400" dirty="0"/>
          </a:p>
          <a:p>
            <a:r>
              <a:rPr lang="fr-FR" sz="1400" dirty="0"/>
              <a:t>(613) 695-2824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F703AF-A3AB-6ED8-6687-E0D3ACF2690B}"/>
              </a:ext>
            </a:extLst>
          </p:cNvPr>
          <p:cNvSpPr txBox="1"/>
          <p:nvPr/>
        </p:nvSpPr>
        <p:spPr>
          <a:xfrm>
            <a:off x="1564663" y="147910"/>
            <a:ext cx="4378453" cy="224676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Tunes On </a:t>
            </a:r>
            <a:r>
              <a:rPr lang="fr-FR" sz="1400" dirty="0" err="1"/>
              <a:t>Wheels</a:t>
            </a:r>
            <a:r>
              <a:rPr lang="fr-FR" sz="1400" dirty="0"/>
              <a:t> est votre service de réparation mobile de vélo</a:t>
            </a:r>
            <a:r>
              <a:rPr lang="fr-FR" sz="1400" dirty="0">
                <a:solidFill>
                  <a:prstClr val="black"/>
                </a:solidFill>
                <a:latin typeface="Aptos" panose="02110004020202020204"/>
              </a:rPr>
              <a:t> et ski. La solution pratique et professionnelle d’</a:t>
            </a:r>
            <a:r>
              <a:rPr lang="fr-FR" sz="1400" dirty="0"/>
              <a:t>Ottawa et Gatineau pour tous vos besoins de réparation, vente et location. Offrant la vente </a:t>
            </a:r>
            <a:r>
              <a:rPr lang="fr-FR" sz="1400" dirty="0" err="1"/>
              <a:t>en-ligne</a:t>
            </a:r>
            <a:r>
              <a:rPr lang="fr-FR" sz="1400" dirty="0"/>
              <a:t> de pièces, d’accessoires et d’équipement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Julien Chort, paroissien</a:t>
            </a:r>
          </a:p>
          <a:p>
            <a:r>
              <a:rPr lang="fr-FR" sz="1400" dirty="0">
                <a:hlinkClick r:id="rId10"/>
              </a:rPr>
              <a:t>www.tunesonwheels.ca</a:t>
            </a:r>
            <a:endParaRPr lang="fr-FR" sz="1400" dirty="0"/>
          </a:p>
          <a:p>
            <a:r>
              <a:rPr lang="fr-FR" sz="1400" dirty="0"/>
              <a:t>343-202-4392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4D14DEB-980D-BFEB-10BD-21A5DFFE956C}"/>
              </a:ext>
            </a:extLst>
          </p:cNvPr>
          <p:cNvSpPr txBox="1"/>
          <p:nvPr/>
        </p:nvSpPr>
        <p:spPr>
          <a:xfrm>
            <a:off x="1759113" y="4601783"/>
            <a:ext cx="4207491" cy="203132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Whelan </a:t>
            </a:r>
            <a:r>
              <a:rPr lang="fr-FR" sz="1400" dirty="0" err="1"/>
              <a:t>Funeral</a:t>
            </a:r>
            <a:r>
              <a:rPr lang="fr-FR" sz="1400" dirty="0"/>
              <a:t> Home est fière d’être un salon funéraire local, familiale, et indépendant offrant une gamme de services dans la région d’Ottawa.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Ils servent une famille à la fois en les accompagnant dans leur moment douloureux.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Sean Copeland</a:t>
            </a:r>
          </a:p>
          <a:p>
            <a:r>
              <a:rPr lang="fr-FR" sz="1400" dirty="0"/>
              <a:t>www.whelanfuneralhome.ca</a:t>
            </a:r>
          </a:p>
          <a:p>
            <a:r>
              <a:rPr lang="fr-FR" sz="1400" dirty="0"/>
              <a:t>(613) 233-1488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23E266-B5BD-9DCB-9848-2488C620D046}"/>
              </a:ext>
            </a:extLst>
          </p:cNvPr>
          <p:cNvSpPr txBox="1"/>
          <p:nvPr/>
        </p:nvSpPr>
        <p:spPr>
          <a:xfrm>
            <a:off x="3913587" y="1436314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6402A1-04E6-D77A-C216-566370AAE420}"/>
              </a:ext>
            </a:extLst>
          </p:cNvPr>
          <p:cNvSpPr txBox="1"/>
          <p:nvPr/>
        </p:nvSpPr>
        <p:spPr>
          <a:xfrm>
            <a:off x="2594664" y="3446728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9DCD67E-D904-9AAA-2374-6A983E087C57}"/>
              </a:ext>
            </a:extLst>
          </p:cNvPr>
          <p:cNvSpPr txBox="1"/>
          <p:nvPr/>
        </p:nvSpPr>
        <p:spPr>
          <a:xfrm>
            <a:off x="4522969" y="5801465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23" name="Picture 4" descr="Maize Siding &amp; Eavestroughing Inc | Better Business Bureau® Profile">
            <a:extLst>
              <a:ext uri="{FF2B5EF4-FFF2-40B4-BE49-F238E27FC236}">
                <a16:creationId xmlns:a16="http://schemas.microsoft.com/office/drawing/2014/main" id="{F6A6483D-D8FB-4A22-2E17-697FC7929E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379" y="3406117"/>
            <a:ext cx="2134831" cy="888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Whelan Funeral Home Ltd. | Ottawa ON">
            <a:extLst>
              <a:ext uri="{FF2B5EF4-FFF2-40B4-BE49-F238E27FC236}">
                <a16:creationId xmlns:a16="http://schemas.microsoft.com/office/drawing/2014/main" id="{8C707B35-A92B-4932-3BB3-1BC769910D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5" t="17205" r="11065" b="24097"/>
          <a:stretch/>
        </p:blipFill>
        <p:spPr bwMode="auto">
          <a:xfrm>
            <a:off x="-13393" y="4874831"/>
            <a:ext cx="1736378" cy="137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A logo for a bicycle shop&#10;&#10;Description automatically generated">
            <a:extLst>
              <a:ext uri="{FF2B5EF4-FFF2-40B4-BE49-F238E27FC236}">
                <a16:creationId xmlns:a16="http://schemas.microsoft.com/office/drawing/2014/main" id="{0C962D60-6539-3A5D-D68A-02E04A3EF2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08" y="136095"/>
            <a:ext cx="1301663" cy="184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22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9" name="Rectangle 1058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Director of Golf: The Meadows Golf &amp; Country Club - Ottawa, ON: Director of  Golf - PGA of Canada">
            <a:extLst>
              <a:ext uri="{FF2B5EF4-FFF2-40B4-BE49-F238E27FC236}">
                <a16:creationId xmlns:a16="http://schemas.microsoft.com/office/drawing/2014/main" id="{F1BA8FCA-8F04-3098-3136-AE30C4BBB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" b="25067"/>
          <a:stretch/>
        </p:blipFill>
        <p:spPr bwMode="auto">
          <a:xfrm>
            <a:off x="0" y="5979"/>
            <a:ext cx="12192000" cy="606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60" name="Group 1059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5029199"/>
            <a:ext cx="12228128" cy="1828800"/>
            <a:chOff x="-305" y="2987478"/>
            <a:chExt cx="12188952" cy="1828800"/>
          </a:xfrm>
        </p:grpSpPr>
        <p:sp>
          <p:nvSpPr>
            <p:cNvPr id="1038" name="Freeform: Shape 1037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1" name="Freeform: Shape 106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0" name="Freeform: Shape 1039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062" name="Freeform: Shape 1061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9402BFF-078F-0A11-E283-F0DF807858EE}"/>
              </a:ext>
            </a:extLst>
          </p:cNvPr>
          <p:cNvCxnSpPr>
            <a:cxnSpLocks/>
          </p:cNvCxnSpPr>
          <p:nvPr/>
        </p:nvCxnSpPr>
        <p:spPr>
          <a:xfrm flipH="1">
            <a:off x="6074124" y="-1"/>
            <a:ext cx="153" cy="6852021"/>
          </a:xfrm>
          <a:prstGeom prst="line">
            <a:avLst/>
          </a:prstGeom>
          <a:ln w="57150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Footer Placeholder 6">
            <a:extLst>
              <a:ext uri="{FF2B5EF4-FFF2-40B4-BE49-F238E27FC236}">
                <a16:creationId xmlns:a16="http://schemas.microsoft.com/office/drawing/2014/main" id="{0AED0EE8-3952-CB9C-9623-CB576FF0E535}"/>
              </a:ext>
            </a:extLst>
          </p:cNvPr>
          <p:cNvSpPr txBox="1">
            <a:spLocks/>
          </p:cNvSpPr>
          <p:nvPr/>
        </p:nvSpPr>
        <p:spPr>
          <a:xfrm>
            <a:off x="7075586" y="6456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7</a:t>
            </a:r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AECEA88E-2C3E-BCA0-7D2D-0CDB5B978333}"/>
              </a:ext>
            </a:extLst>
          </p:cNvPr>
          <p:cNvSpPr txBox="1">
            <a:spLocks/>
          </p:cNvSpPr>
          <p:nvPr/>
        </p:nvSpPr>
        <p:spPr>
          <a:xfrm>
            <a:off x="979662" y="643690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8AA9C1-3FCB-A432-FBB2-49731D518C29}"/>
              </a:ext>
            </a:extLst>
          </p:cNvPr>
          <p:cNvSpPr txBox="1"/>
          <p:nvPr/>
        </p:nvSpPr>
        <p:spPr>
          <a:xfrm>
            <a:off x="224427" y="4389064"/>
            <a:ext cx="5625271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 err="1"/>
              <a:t>Goldie</a:t>
            </a:r>
            <a:r>
              <a:rPr lang="fr-FR" sz="1400" dirty="0"/>
              <a:t> Mohr Ltd. est une société de construction civile lourde.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Ils offrent des services telle la préparation de site, le camionnage sur mesure, fabrication et livraison de terre végétale, l’agrégat et la maintenance d’hiver.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Deborah Mohr-Caldwell</a:t>
            </a:r>
          </a:p>
          <a:p>
            <a:r>
              <a:rPr lang="fr-FR" sz="1400" dirty="0">
                <a:hlinkClick r:id="rId3"/>
              </a:rPr>
              <a:t>www.goldiemohrltd.ca</a:t>
            </a:r>
            <a:endParaRPr lang="fr-FR" sz="1400" dirty="0"/>
          </a:p>
          <a:p>
            <a:r>
              <a:rPr lang="fr-FR" sz="1400" dirty="0"/>
              <a:t>(613) 838-5042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F62724-8719-557A-2C11-7C18282F0691}"/>
              </a:ext>
            </a:extLst>
          </p:cNvPr>
          <p:cNvSpPr txBox="1"/>
          <p:nvPr/>
        </p:nvSpPr>
        <p:spPr>
          <a:xfrm>
            <a:off x="2365288" y="5304441"/>
            <a:ext cx="1143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Argent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($500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1026" name="Picture 2" descr="GOLDIE MOHR LTD - Goldie Mohr Ltd is a family run... | Facebook">
            <a:extLst>
              <a:ext uri="{FF2B5EF4-FFF2-40B4-BE49-F238E27FC236}">
                <a16:creationId xmlns:a16="http://schemas.microsoft.com/office/drawing/2014/main" id="{93F43FAA-860F-794B-56A1-C3A560AE3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8" t="13109" r="12139" b="12225"/>
          <a:stretch/>
        </p:blipFill>
        <p:spPr bwMode="auto">
          <a:xfrm>
            <a:off x="4069199" y="5215961"/>
            <a:ext cx="1284923" cy="128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No photo description available.">
            <a:extLst>
              <a:ext uri="{FF2B5EF4-FFF2-40B4-BE49-F238E27FC236}">
                <a16:creationId xmlns:a16="http://schemas.microsoft.com/office/drawing/2014/main" id="{0B9E0F83-3327-9EC3-AD5F-2271FFDD0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84" y="2708124"/>
            <a:ext cx="1203052" cy="12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00B8634-F19E-22C6-81E1-3E500B82EE93}"/>
              </a:ext>
            </a:extLst>
          </p:cNvPr>
          <p:cNvSpPr txBox="1"/>
          <p:nvPr/>
        </p:nvSpPr>
        <p:spPr>
          <a:xfrm>
            <a:off x="1834450" y="2406223"/>
            <a:ext cx="3891923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Claude Lauzon Group est un bailleur gère par la famille Lauzon se spécialisant dans l’achat, la rénovation, et la location résidentielle et commerciale.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Lise Lauzon</a:t>
            </a:r>
          </a:p>
          <a:p>
            <a:r>
              <a:rPr lang="fr-FR" sz="1400" dirty="0">
                <a:hlinkClick r:id="rId6"/>
              </a:rPr>
              <a:t>www.claudelauzongroup.ca</a:t>
            </a:r>
            <a:endParaRPr lang="fr-FR" sz="1400" dirty="0"/>
          </a:p>
          <a:p>
            <a:r>
              <a:rPr lang="fr-FR" sz="1400" dirty="0"/>
              <a:t>(613) 241-1600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E673E2-37FA-584E-0751-1ABA11DC0FDC}"/>
              </a:ext>
            </a:extLst>
          </p:cNvPr>
          <p:cNvSpPr txBox="1"/>
          <p:nvPr/>
        </p:nvSpPr>
        <p:spPr>
          <a:xfrm>
            <a:off x="4401972" y="3251986"/>
            <a:ext cx="1183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C25C9CA-4A44-0496-F040-6C48BE4BF8F4}"/>
              </a:ext>
            </a:extLst>
          </p:cNvPr>
          <p:cNvSpPr txBox="1"/>
          <p:nvPr/>
        </p:nvSpPr>
        <p:spPr>
          <a:xfrm>
            <a:off x="6368047" y="430172"/>
            <a:ext cx="5625271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Royal Building Solutions est le fournisseur pour les professionnels du bâtiment pour tout une série de produits leader du marché dans les sections de matériaux, produits, accessoires et outillage.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Caleb Tier, paroissien</a:t>
            </a:r>
          </a:p>
          <a:p>
            <a:r>
              <a:rPr lang="fr-FR" sz="1400" dirty="0">
                <a:hlinkClick r:id="rId7"/>
              </a:rPr>
              <a:t>www.royalbuildingsolutions.com</a:t>
            </a:r>
            <a:endParaRPr lang="fr-FR" sz="1400" dirty="0"/>
          </a:p>
          <a:p>
            <a:r>
              <a:rPr lang="fr-FR" sz="1400" dirty="0"/>
              <a:t>(613) 744-1121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EE83F1-324F-3397-06EC-5C755E1FB516}"/>
              </a:ext>
            </a:extLst>
          </p:cNvPr>
          <p:cNvSpPr txBox="1"/>
          <p:nvPr/>
        </p:nvSpPr>
        <p:spPr>
          <a:xfrm>
            <a:off x="2818461" y="430172"/>
            <a:ext cx="3068314" cy="160043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 err="1"/>
              <a:t>Cléroux</a:t>
            </a:r>
            <a:r>
              <a:rPr lang="fr-FR" sz="1400" dirty="0"/>
              <a:t> Rénovation restaure des églises et bâtiments patrimoniaux depuis 1985.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pPr algn="l"/>
            <a:r>
              <a:rPr lang="fr-FR" sz="1400" dirty="0"/>
              <a:t>Alain </a:t>
            </a:r>
            <a:r>
              <a:rPr lang="fr-FR" sz="1400" dirty="0" err="1"/>
              <a:t>Cléroux</a:t>
            </a:r>
            <a:endParaRPr lang="fr-FR" sz="1400" dirty="0"/>
          </a:p>
          <a:p>
            <a:r>
              <a:rPr lang="fr-FR" sz="1400" dirty="0">
                <a:hlinkClick r:id="rId8"/>
              </a:rPr>
              <a:t>www.clerouxrenovation.ca</a:t>
            </a:r>
            <a:endParaRPr lang="fr-FR" sz="1400" dirty="0"/>
          </a:p>
          <a:p>
            <a:r>
              <a:rPr lang="fr-FR" sz="1400" dirty="0"/>
              <a:t>+1 800-816-6665</a:t>
            </a:r>
          </a:p>
        </p:txBody>
      </p:sp>
      <p:pic>
        <p:nvPicPr>
          <p:cNvPr id="25" name="Picture 6" descr="Royal Building Solutions | Castle Building Centres Group Ltd.">
            <a:extLst>
              <a:ext uri="{FF2B5EF4-FFF2-40B4-BE49-F238E27FC236}">
                <a16:creationId xmlns:a16="http://schemas.microsoft.com/office/drawing/2014/main" id="{A8789C29-1275-B9CD-0B19-5C24F8084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8" b="5002"/>
          <a:stretch/>
        </p:blipFill>
        <p:spPr bwMode="auto">
          <a:xfrm>
            <a:off x="9878904" y="1283558"/>
            <a:ext cx="2132326" cy="8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" name="Picture 8" descr="Cleroux Renovation Ltee">
            <a:extLst>
              <a:ext uri="{FF2B5EF4-FFF2-40B4-BE49-F238E27FC236}">
                <a16:creationId xmlns:a16="http://schemas.microsoft.com/office/drawing/2014/main" id="{9E74060F-46E0-D750-1A56-7E58AFEFD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99" y="744888"/>
            <a:ext cx="2619733" cy="758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097" name="TextBox 4096">
            <a:extLst>
              <a:ext uri="{FF2B5EF4-FFF2-40B4-BE49-F238E27FC236}">
                <a16:creationId xmlns:a16="http://schemas.microsoft.com/office/drawing/2014/main" id="{25753026-97C0-A608-458D-951178FF2B3E}"/>
              </a:ext>
            </a:extLst>
          </p:cNvPr>
          <p:cNvSpPr txBox="1"/>
          <p:nvPr/>
        </p:nvSpPr>
        <p:spPr>
          <a:xfrm>
            <a:off x="4888368" y="1074407"/>
            <a:ext cx="10868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099" name="TextBox 4098">
            <a:extLst>
              <a:ext uri="{FF2B5EF4-FFF2-40B4-BE49-F238E27FC236}">
                <a16:creationId xmlns:a16="http://schemas.microsoft.com/office/drawing/2014/main" id="{9861E133-CC8E-E788-5B3E-1FB6EF44E06D}"/>
              </a:ext>
            </a:extLst>
          </p:cNvPr>
          <p:cNvSpPr txBox="1"/>
          <p:nvPr/>
        </p:nvSpPr>
        <p:spPr>
          <a:xfrm>
            <a:off x="8978703" y="1201408"/>
            <a:ext cx="8610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Or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($1000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sp>
        <p:nvSpPr>
          <p:cNvPr id="4101" name="TextBox 4100">
            <a:extLst>
              <a:ext uri="{FF2B5EF4-FFF2-40B4-BE49-F238E27FC236}">
                <a16:creationId xmlns:a16="http://schemas.microsoft.com/office/drawing/2014/main" id="{0253C640-CD28-1BAB-A42B-52C44624A9E4}"/>
              </a:ext>
            </a:extLst>
          </p:cNvPr>
          <p:cNvSpPr txBox="1"/>
          <p:nvPr/>
        </p:nvSpPr>
        <p:spPr>
          <a:xfrm>
            <a:off x="6439526" y="2406223"/>
            <a:ext cx="5263638" cy="1815882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W.O. </a:t>
            </a:r>
            <a:r>
              <a:rPr lang="fr-FR" sz="1400" dirty="0" err="1"/>
              <a:t>Stinson</a:t>
            </a:r>
            <a:r>
              <a:rPr lang="fr-FR" sz="1400" dirty="0"/>
              <a:t> &amp; Son Ltd. offre une gamme d’huile de moteur, lubrifiants, pétrole, et propane.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Ils ont aussi une division dédiée à la vente et au service de produits de confort résidentiel.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Contact:</a:t>
            </a:r>
          </a:p>
          <a:p>
            <a:r>
              <a:rPr lang="fr-FR" sz="1400" dirty="0"/>
              <a:t>Lisa </a:t>
            </a:r>
            <a:r>
              <a:rPr lang="fr-FR" sz="1400" dirty="0" err="1"/>
              <a:t>Stinson</a:t>
            </a:r>
            <a:endParaRPr lang="fr-FR" sz="1400" dirty="0"/>
          </a:p>
          <a:p>
            <a:r>
              <a:rPr lang="fr-FR" sz="1400" dirty="0">
                <a:hlinkClick r:id="rId11"/>
              </a:rPr>
              <a:t>www.wostinson.com</a:t>
            </a:r>
            <a:endParaRPr lang="fr-FR" sz="1400" dirty="0"/>
          </a:p>
          <a:p>
            <a:r>
              <a:rPr lang="fr-FR" sz="1400" dirty="0"/>
              <a:t>613 822-7400</a:t>
            </a:r>
            <a:endParaRPr lang="fr-FR" dirty="0"/>
          </a:p>
        </p:txBody>
      </p:sp>
      <p:sp>
        <p:nvSpPr>
          <p:cNvPr id="4103" name="TextBox 4102">
            <a:extLst>
              <a:ext uri="{FF2B5EF4-FFF2-40B4-BE49-F238E27FC236}">
                <a16:creationId xmlns:a16="http://schemas.microsoft.com/office/drawing/2014/main" id="{3B2C9E98-29DA-06D3-3546-E6DF2A1DDC3A}"/>
              </a:ext>
            </a:extLst>
          </p:cNvPr>
          <p:cNvSpPr txBox="1"/>
          <p:nvPr/>
        </p:nvSpPr>
        <p:spPr>
          <a:xfrm>
            <a:off x="8447575" y="3401515"/>
            <a:ext cx="11227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>
                <a:solidFill>
                  <a:srgbClr val="FF3300"/>
                </a:solidFill>
              </a:rPr>
              <a:t>Sponsor Bronze</a:t>
            </a:r>
          </a:p>
          <a:p>
            <a:pPr algn="ctr"/>
            <a:r>
              <a:rPr lang="en-CA" sz="1400" dirty="0">
                <a:solidFill>
                  <a:srgbClr val="FF3300"/>
                </a:solidFill>
              </a:rPr>
              <a:t>($300</a:t>
            </a:r>
            <a:r>
              <a:rPr lang="en-CA" sz="1600" dirty="0">
                <a:solidFill>
                  <a:srgbClr val="FF3300"/>
                </a:solidFill>
              </a:rPr>
              <a:t>)</a:t>
            </a:r>
          </a:p>
        </p:txBody>
      </p:sp>
      <p:pic>
        <p:nvPicPr>
          <p:cNvPr id="4104" name="Picture 6" descr="preview-lightbox-Stinson - Tomlinson Group">
            <a:extLst>
              <a:ext uri="{FF2B5EF4-FFF2-40B4-BE49-F238E27FC236}">
                <a16:creationId xmlns:a16="http://schemas.microsoft.com/office/drawing/2014/main" id="{B4D3CD8D-85DC-9421-0C6B-71563E1FBB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69" b="25935"/>
          <a:stretch/>
        </p:blipFill>
        <p:spPr bwMode="auto">
          <a:xfrm>
            <a:off x="9878904" y="3401515"/>
            <a:ext cx="2004229" cy="9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587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18651</TotalTime>
  <Words>1588</Words>
  <Application>Microsoft Office PowerPoint</Application>
  <PresentationFormat>Widescreen</PresentationFormat>
  <Paragraphs>258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Julien  Chort</dc:creator>
  <cp:lastModifiedBy>Julien  Chort</cp:lastModifiedBy>
  <cp:revision>47</cp:revision>
  <cp:lastPrinted>2024-08-06T05:31:43Z</cp:lastPrinted>
  <dcterms:created xsi:type="dcterms:W3CDTF">2024-07-02T13:09:58Z</dcterms:created>
  <dcterms:modified xsi:type="dcterms:W3CDTF">2024-08-30T07:20:45Z</dcterms:modified>
</cp:coreProperties>
</file>